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gif" ContentType="image/gif"/>
  <Override PartName="/ppt/notesSlides/notesSlide20.xml" ContentType="application/vnd.openxmlformats-officedocument.presentationml.notesSlide+xml"/>
  <Override PartName="/ppt/diagrams/layout2.xml" ContentType="application/vnd.openxmlformats-officedocument.drawingml.diagramLayout+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8"/>
  </p:notesMasterIdLst>
  <p:sldIdLst>
    <p:sldId id="256" r:id="rId2"/>
    <p:sldId id="289" r:id="rId3"/>
    <p:sldId id="295" r:id="rId4"/>
    <p:sldId id="270" r:id="rId5"/>
    <p:sldId id="279" r:id="rId6"/>
    <p:sldId id="317" r:id="rId7"/>
    <p:sldId id="275" r:id="rId8"/>
    <p:sldId id="316" r:id="rId9"/>
    <p:sldId id="274" r:id="rId10"/>
    <p:sldId id="313" r:id="rId11"/>
    <p:sldId id="318" r:id="rId12"/>
    <p:sldId id="290" r:id="rId13"/>
    <p:sldId id="335" r:id="rId14"/>
    <p:sldId id="320" r:id="rId15"/>
    <p:sldId id="321" r:id="rId16"/>
    <p:sldId id="304" r:id="rId17"/>
    <p:sldId id="261" r:id="rId18"/>
    <p:sldId id="322" r:id="rId19"/>
    <p:sldId id="325" r:id="rId20"/>
    <p:sldId id="326" r:id="rId21"/>
    <p:sldId id="328" r:id="rId22"/>
    <p:sldId id="344" r:id="rId23"/>
    <p:sldId id="346" r:id="rId24"/>
    <p:sldId id="341" r:id="rId25"/>
    <p:sldId id="345" r:id="rId26"/>
    <p:sldId id="348" r:id="rId27"/>
  </p:sldIdLst>
  <p:sldSz cx="9144000" cy="5143500" type="screen16x9"/>
  <p:notesSz cx="6858000" cy="9144000"/>
  <p:custDataLst>
    <p:tags r:id="rId29"/>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985" userDrawn="1">
          <p15:clr>
            <a:srgbClr val="A4A3A4"/>
          </p15:clr>
        </p15:guide>
        <p15:guide id="2" pos="930" userDrawn="1">
          <p15:clr>
            <a:srgbClr val="A4A3A4"/>
          </p15:clr>
        </p15:guide>
        <p15:guide id="3" orient="horz" pos="2346" userDrawn="1">
          <p15:clr>
            <a:srgbClr val="A4A3A4"/>
          </p15:clr>
        </p15:guide>
        <p15:guide id="4"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99"/>
    <a:srgbClr val="FF5050"/>
    <a:srgbClr val="21A3D0"/>
    <a:srgbClr val="EE5F5C"/>
    <a:srgbClr val="0070C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10" autoAdjust="0"/>
    <p:restoredTop sz="98480" autoAdjust="0"/>
  </p:normalViewPr>
  <p:slideViewPr>
    <p:cSldViewPr>
      <p:cViewPr varScale="1">
        <p:scale>
          <a:sx n="116" d="100"/>
          <a:sy n="116" d="100"/>
        </p:scale>
        <p:origin x="-480" y="-6"/>
      </p:cViewPr>
      <p:guideLst>
        <p:guide orient="horz" pos="985"/>
        <p:guide orient="horz" pos="2346"/>
        <p:guide pos="930"/>
        <p:guide pos="2880"/>
      </p:guideLst>
    </p:cSldViewPr>
  </p:slideViewPr>
  <p:notesTextViewPr>
    <p:cViewPr>
      <p:scale>
        <a:sx n="1" d="1"/>
        <a:sy n="1" d="1"/>
      </p:scale>
      <p:origin x="0" y="0"/>
    </p:cViewPr>
  </p:notesTextViewPr>
  <p:sorterViewPr>
    <p:cViewPr>
      <p:scale>
        <a:sx n="151" d="100"/>
        <a:sy n="151"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_rels/data2.xml.rels><?xml version="1.0" encoding="UTF-8" standalone="yes"?>
<Relationships xmlns="http://schemas.openxmlformats.org/package/2006/relationships"><Relationship Id="rId1" Type="http://schemas.openxmlformats.org/officeDocument/2006/relationships/image" Target="../media/image19.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EF7B2E-6991-4D0C-9FC1-F917B2E3940F}" type="doc">
      <dgm:prSet loTypeId="urn:microsoft.com/office/officeart/2005/8/layout/hierarchy3" loCatId="list" qsTypeId="urn:microsoft.com/office/officeart/2005/8/quickstyle/simple4" qsCatId="simple" csTypeId="urn:microsoft.com/office/officeart/2005/8/colors/accent1_2" csCatId="accent1" phldr="1"/>
      <dgm:spPr/>
      <dgm:t>
        <a:bodyPr/>
        <a:lstStyle/>
        <a:p>
          <a:endParaRPr lang="zh-CN" altLang="en-US"/>
        </a:p>
      </dgm:t>
    </dgm:pt>
    <dgm:pt modelId="{8D9C0A5F-7B46-4A0D-AAE2-43C8ACEF6235}">
      <dgm:prSet phldrT="[文本]" custT="1"/>
      <dgm:spPr>
        <a:solidFill>
          <a:srgbClr val="FF0000"/>
        </a:solidFill>
      </dgm:spPr>
      <dgm:t>
        <a:bodyPr/>
        <a:lstStyle/>
        <a:p>
          <a:r>
            <a:rPr lang="en-US" altLang="zh-CN" sz="1400" b="1" dirty="0" smtClean="0">
              <a:latin typeface="微软雅黑" panose="020B0503020204020204" pitchFamily="34" charset="-122"/>
              <a:ea typeface="微软雅黑" panose="020B0503020204020204" pitchFamily="34" charset="-122"/>
            </a:rPr>
            <a:t>16</a:t>
          </a:r>
          <a:r>
            <a:rPr lang="zh-CN" altLang="en-US" sz="1400" b="1" dirty="0" smtClean="0">
              <a:latin typeface="微软雅黑" panose="020B0503020204020204" pitchFamily="34" charset="-122"/>
              <a:ea typeface="微软雅黑" panose="020B0503020204020204" pitchFamily="34" charset="-122"/>
            </a:rPr>
            <a:t>字方针</a:t>
          </a:r>
          <a:endParaRPr lang="zh-CN" altLang="en-US" sz="1400" b="1" dirty="0">
            <a:latin typeface="微软雅黑" panose="020B0503020204020204" pitchFamily="34" charset="-122"/>
            <a:ea typeface="微软雅黑" panose="020B0503020204020204" pitchFamily="34" charset="-122"/>
          </a:endParaRPr>
        </a:p>
      </dgm:t>
    </dgm:pt>
    <dgm:pt modelId="{E8A679B2-DE12-42B0-8855-C7C4186EA2E2}" type="parTrans" cxnId="{684E42EC-15D0-4678-B837-24192CDC9C7F}">
      <dgm:prSet/>
      <dgm:spPr/>
      <dgm:t>
        <a:bodyPr/>
        <a:lstStyle/>
        <a:p>
          <a:endParaRPr lang="zh-CN" altLang="en-US" sz="1400">
            <a:latin typeface="微软雅黑" panose="020B0503020204020204" pitchFamily="34" charset="-122"/>
            <a:ea typeface="微软雅黑" panose="020B0503020204020204" pitchFamily="34" charset="-122"/>
          </a:endParaRPr>
        </a:p>
      </dgm:t>
    </dgm:pt>
    <dgm:pt modelId="{7ECABC30-4824-4478-B98B-9B446A19E05D}" type="sibTrans" cxnId="{684E42EC-15D0-4678-B837-24192CDC9C7F}">
      <dgm:prSet/>
      <dgm:spPr/>
      <dgm:t>
        <a:bodyPr/>
        <a:lstStyle/>
        <a:p>
          <a:endParaRPr lang="zh-CN" altLang="en-US" sz="1400">
            <a:latin typeface="微软雅黑" panose="020B0503020204020204" pitchFamily="34" charset="-122"/>
            <a:ea typeface="微软雅黑" panose="020B0503020204020204" pitchFamily="34" charset="-122"/>
          </a:endParaRPr>
        </a:p>
      </dgm:t>
    </dgm:pt>
    <dgm:pt modelId="{A64BF78C-3320-4755-BDC2-90C1BBCD2A70}">
      <dgm:prSet phldrT="[文本]" custT="1"/>
      <dgm:spPr>
        <a:ln>
          <a:solidFill>
            <a:srgbClr val="FF0000"/>
          </a:solidFill>
        </a:ln>
      </dgm:spPr>
      <dgm:t>
        <a:bodyPr/>
        <a:lstStyle/>
        <a:p>
          <a:r>
            <a:rPr lang="zh-CN" altLang="en-US" sz="1400" dirty="0" smtClean="0">
              <a:latin typeface="微软雅黑" panose="020B0503020204020204" pitchFamily="34" charset="-122"/>
              <a:ea typeface="微软雅黑" panose="020B0503020204020204" pitchFamily="34" charset="-122"/>
              <a:cs typeface="Times New Roman" panose="02020603050405020304" pitchFamily="18" charset="0"/>
            </a:rPr>
            <a:t>坚持标准</a:t>
          </a:r>
          <a:endParaRPr lang="zh-CN" altLang="en-US" sz="1400" dirty="0">
            <a:latin typeface="微软雅黑" panose="020B0503020204020204" pitchFamily="34" charset="-122"/>
            <a:ea typeface="微软雅黑" panose="020B0503020204020204" pitchFamily="34" charset="-122"/>
          </a:endParaRPr>
        </a:p>
      </dgm:t>
    </dgm:pt>
    <dgm:pt modelId="{20BDA86E-65CA-41F6-B596-1F0365B45894}" type="parTrans" cxnId="{93780062-9FA4-4BC2-989E-AC583EE9E29A}">
      <dgm:prSet/>
      <dgm:spPr>
        <a:ln>
          <a:solidFill>
            <a:srgbClr val="FF0000"/>
          </a:solidFill>
        </a:ln>
      </dgm:spPr>
      <dgm:t>
        <a:bodyPr/>
        <a:lstStyle/>
        <a:p>
          <a:endParaRPr lang="zh-CN" altLang="en-US" sz="1400">
            <a:latin typeface="微软雅黑" panose="020B0503020204020204" pitchFamily="34" charset="-122"/>
            <a:ea typeface="微软雅黑" panose="020B0503020204020204" pitchFamily="34" charset="-122"/>
          </a:endParaRPr>
        </a:p>
      </dgm:t>
    </dgm:pt>
    <dgm:pt modelId="{C398D84C-8B74-455A-8067-343BFE53C747}" type="sibTrans" cxnId="{93780062-9FA4-4BC2-989E-AC583EE9E29A}">
      <dgm:prSet/>
      <dgm:spPr/>
      <dgm:t>
        <a:bodyPr/>
        <a:lstStyle/>
        <a:p>
          <a:endParaRPr lang="zh-CN" altLang="en-US" sz="1400">
            <a:latin typeface="微软雅黑" panose="020B0503020204020204" pitchFamily="34" charset="-122"/>
            <a:ea typeface="微软雅黑" panose="020B0503020204020204" pitchFamily="34" charset="-122"/>
          </a:endParaRPr>
        </a:p>
      </dgm:t>
    </dgm:pt>
    <dgm:pt modelId="{0108792D-7866-497C-9ADD-3B83678186E3}">
      <dgm:prSet phldrT="[文本]" custT="1"/>
      <dgm:spPr>
        <a:ln>
          <a:solidFill>
            <a:srgbClr val="FF0000"/>
          </a:solidFill>
        </a:ln>
      </dgm:spPr>
      <dgm:t>
        <a:bodyPr/>
        <a:lstStyle/>
        <a:p>
          <a:r>
            <a:rPr lang="zh-CN" altLang="en-US" sz="1400" dirty="0" smtClean="0">
              <a:latin typeface="微软雅黑" panose="020B0503020204020204" pitchFamily="34" charset="-122"/>
              <a:ea typeface="微软雅黑" panose="020B0503020204020204" pitchFamily="34" charset="-122"/>
              <a:cs typeface="Times New Roman" panose="02020603050405020304" pitchFamily="18" charset="0"/>
            </a:rPr>
            <a:t>保证质量</a:t>
          </a:r>
          <a:endParaRPr lang="zh-CN" altLang="en-US" sz="1400" dirty="0">
            <a:latin typeface="微软雅黑" panose="020B0503020204020204" pitchFamily="34" charset="-122"/>
            <a:ea typeface="微软雅黑" panose="020B0503020204020204" pitchFamily="34" charset="-122"/>
          </a:endParaRPr>
        </a:p>
      </dgm:t>
    </dgm:pt>
    <dgm:pt modelId="{8C6FC92F-8007-4ACE-B0E8-0A77FCC70936}" type="parTrans" cxnId="{09881F39-A266-4C68-B1E2-02187991F847}">
      <dgm:prSet/>
      <dgm:spPr>
        <a:ln>
          <a:solidFill>
            <a:srgbClr val="FF0000"/>
          </a:solidFill>
        </a:ln>
      </dgm:spPr>
      <dgm:t>
        <a:bodyPr/>
        <a:lstStyle/>
        <a:p>
          <a:endParaRPr lang="zh-CN" altLang="en-US" sz="1400">
            <a:latin typeface="微软雅黑" panose="020B0503020204020204" pitchFamily="34" charset="-122"/>
            <a:ea typeface="微软雅黑" panose="020B0503020204020204" pitchFamily="34" charset="-122"/>
          </a:endParaRPr>
        </a:p>
      </dgm:t>
    </dgm:pt>
    <dgm:pt modelId="{5D77375D-61EB-4C8C-A1CB-9D202F39D545}" type="sibTrans" cxnId="{09881F39-A266-4C68-B1E2-02187991F847}">
      <dgm:prSet/>
      <dgm:spPr/>
      <dgm:t>
        <a:bodyPr/>
        <a:lstStyle/>
        <a:p>
          <a:endParaRPr lang="zh-CN" altLang="en-US" sz="1400">
            <a:latin typeface="微软雅黑" panose="020B0503020204020204" pitchFamily="34" charset="-122"/>
            <a:ea typeface="微软雅黑" panose="020B0503020204020204" pitchFamily="34" charset="-122"/>
          </a:endParaRPr>
        </a:p>
      </dgm:t>
    </dgm:pt>
    <dgm:pt modelId="{A2ED1D54-9BBA-43AC-81F7-866BCD0494D9}">
      <dgm:prSet phldrT="[文本]" custT="1"/>
      <dgm:spPr>
        <a:solidFill>
          <a:srgbClr val="FF0000"/>
        </a:solidFill>
      </dgm:spPr>
      <dgm:t>
        <a:bodyPr/>
        <a:lstStyle/>
        <a:p>
          <a:r>
            <a:rPr lang="zh-CN" altLang="en-US" sz="1400" b="1" dirty="0" smtClean="0">
              <a:latin typeface="微软雅黑" panose="020B0503020204020204" pitchFamily="34" charset="-122"/>
              <a:ea typeface="微软雅黑" panose="020B0503020204020204" pitchFamily="34" charset="-122"/>
            </a:rPr>
            <a:t>三个关系</a:t>
          </a:r>
          <a:endParaRPr lang="zh-CN" altLang="en-US" sz="1400" b="1" dirty="0">
            <a:latin typeface="微软雅黑" panose="020B0503020204020204" pitchFamily="34" charset="-122"/>
            <a:ea typeface="微软雅黑" panose="020B0503020204020204" pitchFamily="34" charset="-122"/>
          </a:endParaRPr>
        </a:p>
      </dgm:t>
    </dgm:pt>
    <dgm:pt modelId="{EC30CE28-BA4E-4080-8DAD-5233E4572095}" type="parTrans" cxnId="{DBC673D1-4C0B-4D49-9AC1-14DFB0D16E1B}">
      <dgm:prSet/>
      <dgm:spPr/>
      <dgm:t>
        <a:bodyPr/>
        <a:lstStyle/>
        <a:p>
          <a:endParaRPr lang="zh-CN" altLang="en-US" sz="1400">
            <a:latin typeface="微软雅黑" panose="020B0503020204020204" pitchFamily="34" charset="-122"/>
            <a:ea typeface="微软雅黑" panose="020B0503020204020204" pitchFamily="34" charset="-122"/>
          </a:endParaRPr>
        </a:p>
      </dgm:t>
    </dgm:pt>
    <dgm:pt modelId="{EC29F540-84FA-4E07-82F9-331B2D3592FE}" type="sibTrans" cxnId="{DBC673D1-4C0B-4D49-9AC1-14DFB0D16E1B}">
      <dgm:prSet/>
      <dgm:spPr/>
      <dgm:t>
        <a:bodyPr/>
        <a:lstStyle/>
        <a:p>
          <a:endParaRPr lang="zh-CN" altLang="en-US" sz="1400">
            <a:latin typeface="微软雅黑" panose="020B0503020204020204" pitchFamily="34" charset="-122"/>
            <a:ea typeface="微软雅黑" panose="020B0503020204020204" pitchFamily="34" charset="-122"/>
          </a:endParaRPr>
        </a:p>
      </dgm:t>
    </dgm:pt>
    <dgm:pt modelId="{220520DF-F3D0-4BEA-8DD0-018298FFA272}">
      <dgm:prSet phldrT="[文本]" custT="1"/>
      <dgm:spPr>
        <a:ln>
          <a:solidFill>
            <a:srgbClr val="FF0000"/>
          </a:solidFill>
        </a:ln>
      </dgm:spPr>
      <dgm:t>
        <a:bodyPr/>
        <a:lstStyle/>
        <a:p>
          <a:r>
            <a:rPr lang="zh-CN" altLang="en-US" sz="1400" dirty="0" smtClean="0">
              <a:latin typeface="微软雅黑" panose="020B0503020204020204" pitchFamily="34" charset="-122"/>
              <a:ea typeface="微软雅黑" panose="020B0503020204020204" pitchFamily="34" charset="-122"/>
            </a:rPr>
            <a:t>质量和数量的关系</a:t>
          </a:r>
          <a:endParaRPr lang="zh-CN" altLang="en-US" sz="1400" dirty="0">
            <a:latin typeface="微软雅黑" panose="020B0503020204020204" pitchFamily="34" charset="-122"/>
            <a:ea typeface="微软雅黑" panose="020B0503020204020204" pitchFamily="34" charset="-122"/>
          </a:endParaRPr>
        </a:p>
      </dgm:t>
    </dgm:pt>
    <dgm:pt modelId="{7D996384-535E-461C-901F-06C806BE6A9E}" type="parTrans" cxnId="{FD7D7A3D-4140-4CFC-A8C9-8CAD761398BC}">
      <dgm:prSet/>
      <dgm:spPr>
        <a:ln>
          <a:solidFill>
            <a:srgbClr val="FF0000"/>
          </a:solidFill>
        </a:ln>
      </dgm:spPr>
      <dgm:t>
        <a:bodyPr/>
        <a:lstStyle/>
        <a:p>
          <a:endParaRPr lang="zh-CN" altLang="en-US" sz="1400">
            <a:latin typeface="微软雅黑" panose="020B0503020204020204" pitchFamily="34" charset="-122"/>
            <a:ea typeface="微软雅黑" panose="020B0503020204020204" pitchFamily="34" charset="-122"/>
          </a:endParaRPr>
        </a:p>
      </dgm:t>
    </dgm:pt>
    <dgm:pt modelId="{451CC32C-A925-439E-A6EF-7E66A9A110F3}" type="sibTrans" cxnId="{FD7D7A3D-4140-4CFC-A8C9-8CAD761398BC}">
      <dgm:prSet/>
      <dgm:spPr/>
      <dgm:t>
        <a:bodyPr/>
        <a:lstStyle/>
        <a:p>
          <a:endParaRPr lang="zh-CN" altLang="en-US" sz="1400">
            <a:latin typeface="微软雅黑" panose="020B0503020204020204" pitchFamily="34" charset="-122"/>
            <a:ea typeface="微软雅黑" panose="020B0503020204020204" pitchFamily="34" charset="-122"/>
          </a:endParaRPr>
        </a:p>
      </dgm:t>
    </dgm:pt>
    <dgm:pt modelId="{EC452C44-FE8A-4C43-B2DA-7C2BAABCD115}">
      <dgm:prSet phldrT="[文本]" custT="1"/>
      <dgm:spPr>
        <a:ln>
          <a:solidFill>
            <a:srgbClr val="FF0000"/>
          </a:solidFill>
        </a:ln>
      </dgm:spPr>
      <dgm:t>
        <a:bodyPr/>
        <a:lstStyle/>
        <a:p>
          <a:r>
            <a:rPr lang="zh-CN" altLang="en-US" sz="1400" dirty="0" smtClean="0">
              <a:latin typeface="微软雅黑" panose="020B0503020204020204" pitchFamily="34" charset="-122"/>
              <a:ea typeface="微软雅黑" panose="020B0503020204020204" pitchFamily="34" charset="-122"/>
            </a:rPr>
            <a:t>重点和一般的关系</a:t>
          </a:r>
          <a:endParaRPr lang="zh-CN" altLang="en-US" sz="1400" dirty="0">
            <a:latin typeface="微软雅黑" panose="020B0503020204020204" pitchFamily="34" charset="-122"/>
            <a:ea typeface="微软雅黑" panose="020B0503020204020204" pitchFamily="34" charset="-122"/>
          </a:endParaRPr>
        </a:p>
      </dgm:t>
    </dgm:pt>
    <dgm:pt modelId="{0D94C7DA-C9F6-468E-8D0C-5F4C4A85540B}" type="parTrans" cxnId="{FF5B8DDF-9934-44FB-B462-DDC92D698BD5}">
      <dgm:prSet/>
      <dgm:spPr>
        <a:ln>
          <a:solidFill>
            <a:srgbClr val="FF0000"/>
          </a:solidFill>
        </a:ln>
      </dgm:spPr>
      <dgm:t>
        <a:bodyPr/>
        <a:lstStyle/>
        <a:p>
          <a:endParaRPr lang="zh-CN" altLang="en-US" sz="1400">
            <a:latin typeface="微软雅黑" panose="020B0503020204020204" pitchFamily="34" charset="-122"/>
            <a:ea typeface="微软雅黑" panose="020B0503020204020204" pitchFamily="34" charset="-122"/>
          </a:endParaRPr>
        </a:p>
      </dgm:t>
    </dgm:pt>
    <dgm:pt modelId="{B050C11B-9CA2-49BF-B8B2-DBC8FD5C16C5}" type="sibTrans" cxnId="{FF5B8DDF-9934-44FB-B462-DDC92D698BD5}">
      <dgm:prSet/>
      <dgm:spPr/>
      <dgm:t>
        <a:bodyPr/>
        <a:lstStyle/>
        <a:p>
          <a:endParaRPr lang="zh-CN" altLang="en-US" sz="1400">
            <a:latin typeface="微软雅黑" panose="020B0503020204020204" pitchFamily="34" charset="-122"/>
            <a:ea typeface="微软雅黑" panose="020B0503020204020204" pitchFamily="34" charset="-122"/>
          </a:endParaRPr>
        </a:p>
      </dgm:t>
    </dgm:pt>
    <dgm:pt modelId="{742D479F-5AA5-4C79-BEE6-64EF90F3B62C}">
      <dgm:prSet custT="1"/>
      <dgm:spPr>
        <a:ln>
          <a:solidFill>
            <a:srgbClr val="FF0000"/>
          </a:solidFill>
        </a:ln>
      </dgm:spPr>
      <dgm:t>
        <a:bodyPr/>
        <a:lstStyle/>
        <a:p>
          <a:r>
            <a:rPr lang="zh-CN" altLang="en-US" sz="1400" dirty="0" smtClean="0">
              <a:latin typeface="微软雅黑" panose="020B0503020204020204" pitchFamily="34" charset="-122"/>
              <a:ea typeface="微软雅黑" panose="020B0503020204020204" pitchFamily="34" charset="-122"/>
              <a:cs typeface="Times New Roman" panose="02020603050405020304" pitchFamily="18" charset="0"/>
            </a:rPr>
            <a:t>改善结构</a:t>
          </a:r>
          <a:endParaRPr lang="zh-CN" altLang="en-US" sz="1400" dirty="0">
            <a:latin typeface="微软雅黑" panose="020B0503020204020204" pitchFamily="34" charset="-122"/>
            <a:ea typeface="微软雅黑" panose="020B0503020204020204" pitchFamily="34" charset="-122"/>
          </a:endParaRPr>
        </a:p>
      </dgm:t>
    </dgm:pt>
    <dgm:pt modelId="{87DCF2F2-2050-47A6-8A57-B862FC4D4919}" type="parTrans" cxnId="{EEFA8F27-5C1F-4B8C-8A06-E0070DC3047A}">
      <dgm:prSet/>
      <dgm:spPr>
        <a:ln>
          <a:solidFill>
            <a:srgbClr val="FF0000"/>
          </a:solidFill>
        </a:ln>
      </dgm:spPr>
      <dgm:t>
        <a:bodyPr/>
        <a:lstStyle/>
        <a:p>
          <a:endParaRPr lang="zh-CN" altLang="en-US" sz="1400">
            <a:latin typeface="微软雅黑" panose="020B0503020204020204" pitchFamily="34" charset="-122"/>
            <a:ea typeface="微软雅黑" panose="020B0503020204020204" pitchFamily="34" charset="-122"/>
          </a:endParaRPr>
        </a:p>
      </dgm:t>
    </dgm:pt>
    <dgm:pt modelId="{9B064B8C-3919-419A-B130-54EEC3B88755}" type="sibTrans" cxnId="{EEFA8F27-5C1F-4B8C-8A06-E0070DC3047A}">
      <dgm:prSet/>
      <dgm:spPr/>
      <dgm:t>
        <a:bodyPr/>
        <a:lstStyle/>
        <a:p>
          <a:endParaRPr lang="zh-CN" altLang="en-US" sz="1400">
            <a:latin typeface="微软雅黑" panose="020B0503020204020204" pitchFamily="34" charset="-122"/>
            <a:ea typeface="微软雅黑" panose="020B0503020204020204" pitchFamily="34" charset="-122"/>
          </a:endParaRPr>
        </a:p>
      </dgm:t>
    </dgm:pt>
    <dgm:pt modelId="{BE76A483-8954-4F68-8661-2CEDB32087B0}">
      <dgm:prSet custT="1"/>
      <dgm:spPr>
        <a:ln>
          <a:solidFill>
            <a:srgbClr val="FF0000"/>
          </a:solidFill>
        </a:ln>
      </dgm:spPr>
      <dgm:t>
        <a:bodyPr/>
        <a:lstStyle/>
        <a:p>
          <a:r>
            <a:rPr lang="zh-CN" altLang="en-US" sz="1400" dirty="0" smtClean="0">
              <a:latin typeface="微软雅黑" panose="020B0503020204020204" pitchFamily="34" charset="-122"/>
              <a:ea typeface="微软雅黑" panose="020B0503020204020204" pitchFamily="34" charset="-122"/>
              <a:cs typeface="Times New Roman" panose="02020603050405020304" pitchFamily="18" charset="0"/>
            </a:rPr>
            <a:t>慎重发展</a:t>
          </a:r>
          <a:endParaRPr lang="zh-CN" altLang="en-US" sz="1400" dirty="0">
            <a:latin typeface="微软雅黑" panose="020B0503020204020204" pitchFamily="34" charset="-122"/>
            <a:ea typeface="微软雅黑" panose="020B0503020204020204" pitchFamily="34" charset="-122"/>
          </a:endParaRPr>
        </a:p>
      </dgm:t>
    </dgm:pt>
    <dgm:pt modelId="{9DD6D530-6A61-457F-B654-FD735D0E83A8}" type="parTrans" cxnId="{7EDD2709-AC8A-4319-90BB-F7D39D0F6068}">
      <dgm:prSet/>
      <dgm:spPr>
        <a:ln>
          <a:solidFill>
            <a:srgbClr val="FF0000"/>
          </a:solidFill>
        </a:ln>
      </dgm:spPr>
      <dgm:t>
        <a:bodyPr/>
        <a:lstStyle/>
        <a:p>
          <a:endParaRPr lang="zh-CN" altLang="en-US" sz="1400">
            <a:latin typeface="微软雅黑" panose="020B0503020204020204" pitchFamily="34" charset="-122"/>
            <a:ea typeface="微软雅黑" panose="020B0503020204020204" pitchFamily="34" charset="-122"/>
          </a:endParaRPr>
        </a:p>
      </dgm:t>
    </dgm:pt>
    <dgm:pt modelId="{F0B7BD65-7310-48CA-8B5C-C7EEF1E7ED8A}" type="sibTrans" cxnId="{7EDD2709-AC8A-4319-90BB-F7D39D0F6068}">
      <dgm:prSet/>
      <dgm:spPr/>
      <dgm:t>
        <a:bodyPr/>
        <a:lstStyle/>
        <a:p>
          <a:endParaRPr lang="zh-CN" altLang="en-US" sz="1400">
            <a:latin typeface="微软雅黑" panose="020B0503020204020204" pitchFamily="34" charset="-122"/>
            <a:ea typeface="微软雅黑" panose="020B0503020204020204" pitchFamily="34" charset="-122"/>
          </a:endParaRPr>
        </a:p>
      </dgm:t>
    </dgm:pt>
    <dgm:pt modelId="{D6936C5B-327F-4C2A-97A9-78C8E1929BDF}">
      <dgm:prSet custT="1"/>
      <dgm:spPr>
        <a:ln>
          <a:solidFill>
            <a:srgbClr val="FF0000"/>
          </a:solidFill>
        </a:ln>
      </dgm:spPr>
      <dgm:t>
        <a:bodyPr/>
        <a:lstStyle/>
        <a:p>
          <a:r>
            <a:rPr lang="zh-CN" altLang="en-US" sz="1400" dirty="0" smtClean="0">
              <a:latin typeface="微软雅黑" panose="020B0503020204020204" pitchFamily="34" charset="-122"/>
              <a:ea typeface="微软雅黑" panose="020B0503020204020204" pitchFamily="34" charset="-122"/>
            </a:rPr>
            <a:t>组织发展和继续教育的关系</a:t>
          </a:r>
          <a:endParaRPr lang="zh-CN" altLang="en-US" sz="1400" dirty="0">
            <a:latin typeface="微软雅黑" panose="020B0503020204020204" pitchFamily="34" charset="-122"/>
            <a:ea typeface="微软雅黑" panose="020B0503020204020204" pitchFamily="34" charset="-122"/>
          </a:endParaRPr>
        </a:p>
      </dgm:t>
    </dgm:pt>
    <dgm:pt modelId="{7AA04B5F-E146-4305-AEB0-0123EDE7908A}" type="parTrans" cxnId="{236F15B0-C01F-4991-9D17-D4BECF6AD556}">
      <dgm:prSet/>
      <dgm:spPr>
        <a:ln>
          <a:solidFill>
            <a:srgbClr val="FF0000"/>
          </a:solidFill>
        </a:ln>
      </dgm:spPr>
      <dgm:t>
        <a:bodyPr/>
        <a:lstStyle/>
        <a:p>
          <a:endParaRPr lang="zh-CN" altLang="en-US" sz="1400">
            <a:latin typeface="微软雅黑" panose="020B0503020204020204" pitchFamily="34" charset="-122"/>
            <a:ea typeface="微软雅黑" panose="020B0503020204020204" pitchFamily="34" charset="-122"/>
          </a:endParaRPr>
        </a:p>
      </dgm:t>
    </dgm:pt>
    <dgm:pt modelId="{12546834-1337-4531-A184-848FC63A924B}" type="sibTrans" cxnId="{236F15B0-C01F-4991-9D17-D4BECF6AD556}">
      <dgm:prSet/>
      <dgm:spPr/>
      <dgm:t>
        <a:bodyPr/>
        <a:lstStyle/>
        <a:p>
          <a:endParaRPr lang="zh-CN" altLang="en-US" sz="1400">
            <a:latin typeface="微软雅黑" panose="020B0503020204020204" pitchFamily="34" charset="-122"/>
            <a:ea typeface="微软雅黑" panose="020B0503020204020204" pitchFamily="34" charset="-122"/>
          </a:endParaRPr>
        </a:p>
      </dgm:t>
    </dgm:pt>
    <dgm:pt modelId="{E37172E6-F816-413E-86D8-F840C0A79CC8}" type="pres">
      <dgm:prSet presAssocID="{2EEF7B2E-6991-4D0C-9FC1-F917B2E3940F}" presName="diagram" presStyleCnt="0">
        <dgm:presLayoutVars>
          <dgm:chPref val="1"/>
          <dgm:dir/>
          <dgm:animOne val="branch"/>
          <dgm:animLvl val="lvl"/>
          <dgm:resizeHandles/>
        </dgm:presLayoutVars>
      </dgm:prSet>
      <dgm:spPr/>
      <dgm:t>
        <a:bodyPr/>
        <a:lstStyle/>
        <a:p>
          <a:endParaRPr lang="zh-CN" altLang="en-US"/>
        </a:p>
      </dgm:t>
    </dgm:pt>
    <dgm:pt modelId="{821BD1E4-DF9D-4249-BCAF-A44A3C334098}" type="pres">
      <dgm:prSet presAssocID="{8D9C0A5F-7B46-4A0D-AAE2-43C8ACEF6235}" presName="root" presStyleCnt="0"/>
      <dgm:spPr/>
    </dgm:pt>
    <dgm:pt modelId="{FA126520-4950-4583-B401-CE542671627A}" type="pres">
      <dgm:prSet presAssocID="{8D9C0A5F-7B46-4A0D-AAE2-43C8ACEF6235}" presName="rootComposite" presStyleCnt="0"/>
      <dgm:spPr/>
    </dgm:pt>
    <dgm:pt modelId="{19F07B18-D6B5-4D16-80D0-C13155A94FAB}" type="pres">
      <dgm:prSet presAssocID="{8D9C0A5F-7B46-4A0D-AAE2-43C8ACEF6235}" presName="rootText" presStyleLbl="node1" presStyleIdx="0" presStyleCnt="2" custScaleX="394240"/>
      <dgm:spPr/>
      <dgm:t>
        <a:bodyPr/>
        <a:lstStyle/>
        <a:p>
          <a:endParaRPr lang="zh-CN" altLang="en-US"/>
        </a:p>
      </dgm:t>
    </dgm:pt>
    <dgm:pt modelId="{A55D0F01-58C7-4E65-BA15-60733030BF9E}" type="pres">
      <dgm:prSet presAssocID="{8D9C0A5F-7B46-4A0D-AAE2-43C8ACEF6235}" presName="rootConnector" presStyleLbl="node1" presStyleIdx="0" presStyleCnt="2"/>
      <dgm:spPr/>
      <dgm:t>
        <a:bodyPr/>
        <a:lstStyle/>
        <a:p>
          <a:endParaRPr lang="zh-CN" altLang="en-US"/>
        </a:p>
      </dgm:t>
    </dgm:pt>
    <dgm:pt modelId="{5501850F-1153-4DB6-885A-1C2A1C735A21}" type="pres">
      <dgm:prSet presAssocID="{8D9C0A5F-7B46-4A0D-AAE2-43C8ACEF6235}" presName="childShape" presStyleCnt="0"/>
      <dgm:spPr/>
    </dgm:pt>
    <dgm:pt modelId="{FA4D7512-1874-4DAD-A2DD-5DD5D65F611A}" type="pres">
      <dgm:prSet presAssocID="{20BDA86E-65CA-41F6-B596-1F0365B45894}" presName="Name13" presStyleLbl="parChTrans1D2" presStyleIdx="0" presStyleCnt="7"/>
      <dgm:spPr/>
      <dgm:t>
        <a:bodyPr/>
        <a:lstStyle/>
        <a:p>
          <a:endParaRPr lang="zh-CN" altLang="en-US"/>
        </a:p>
      </dgm:t>
    </dgm:pt>
    <dgm:pt modelId="{B92BF999-9B77-48A7-99F4-EC2A617E63AA}" type="pres">
      <dgm:prSet presAssocID="{A64BF78C-3320-4755-BDC2-90C1BBCD2A70}" presName="childText" presStyleLbl="bgAcc1" presStyleIdx="0" presStyleCnt="7" custScaleX="394240">
        <dgm:presLayoutVars>
          <dgm:bulletEnabled val="1"/>
        </dgm:presLayoutVars>
      </dgm:prSet>
      <dgm:spPr/>
      <dgm:t>
        <a:bodyPr/>
        <a:lstStyle/>
        <a:p>
          <a:endParaRPr lang="zh-CN" altLang="en-US"/>
        </a:p>
      </dgm:t>
    </dgm:pt>
    <dgm:pt modelId="{43FA9E6B-6B42-4752-8F23-4FC54716CCF0}" type="pres">
      <dgm:prSet presAssocID="{8C6FC92F-8007-4ACE-B0E8-0A77FCC70936}" presName="Name13" presStyleLbl="parChTrans1D2" presStyleIdx="1" presStyleCnt="7"/>
      <dgm:spPr/>
      <dgm:t>
        <a:bodyPr/>
        <a:lstStyle/>
        <a:p>
          <a:endParaRPr lang="zh-CN" altLang="en-US"/>
        </a:p>
      </dgm:t>
    </dgm:pt>
    <dgm:pt modelId="{8D27F794-D7A4-4C63-89D7-5B6D501146E3}" type="pres">
      <dgm:prSet presAssocID="{0108792D-7866-497C-9ADD-3B83678186E3}" presName="childText" presStyleLbl="bgAcc1" presStyleIdx="1" presStyleCnt="7" custScaleX="394240">
        <dgm:presLayoutVars>
          <dgm:bulletEnabled val="1"/>
        </dgm:presLayoutVars>
      </dgm:prSet>
      <dgm:spPr/>
      <dgm:t>
        <a:bodyPr/>
        <a:lstStyle/>
        <a:p>
          <a:endParaRPr lang="zh-CN" altLang="en-US"/>
        </a:p>
      </dgm:t>
    </dgm:pt>
    <dgm:pt modelId="{C2EBAE49-1971-4B1F-B37C-EA222C388307}" type="pres">
      <dgm:prSet presAssocID="{87DCF2F2-2050-47A6-8A57-B862FC4D4919}" presName="Name13" presStyleLbl="parChTrans1D2" presStyleIdx="2" presStyleCnt="7"/>
      <dgm:spPr/>
      <dgm:t>
        <a:bodyPr/>
        <a:lstStyle/>
        <a:p>
          <a:endParaRPr lang="zh-CN" altLang="en-US"/>
        </a:p>
      </dgm:t>
    </dgm:pt>
    <dgm:pt modelId="{52D14AAF-2DDA-4C61-9AA1-BDEB75F9F77F}" type="pres">
      <dgm:prSet presAssocID="{742D479F-5AA5-4C79-BEE6-64EF90F3B62C}" presName="childText" presStyleLbl="bgAcc1" presStyleIdx="2" presStyleCnt="7" custScaleX="394240">
        <dgm:presLayoutVars>
          <dgm:bulletEnabled val="1"/>
        </dgm:presLayoutVars>
      </dgm:prSet>
      <dgm:spPr/>
      <dgm:t>
        <a:bodyPr/>
        <a:lstStyle/>
        <a:p>
          <a:endParaRPr lang="zh-CN" altLang="en-US"/>
        </a:p>
      </dgm:t>
    </dgm:pt>
    <dgm:pt modelId="{7A0ED920-3AD1-418D-9899-254FBAF881DB}" type="pres">
      <dgm:prSet presAssocID="{9DD6D530-6A61-457F-B654-FD735D0E83A8}" presName="Name13" presStyleLbl="parChTrans1D2" presStyleIdx="3" presStyleCnt="7"/>
      <dgm:spPr/>
      <dgm:t>
        <a:bodyPr/>
        <a:lstStyle/>
        <a:p>
          <a:endParaRPr lang="zh-CN" altLang="en-US"/>
        </a:p>
      </dgm:t>
    </dgm:pt>
    <dgm:pt modelId="{05D4F8CB-D026-4E78-A848-D205D274C9A6}" type="pres">
      <dgm:prSet presAssocID="{BE76A483-8954-4F68-8661-2CEDB32087B0}" presName="childText" presStyleLbl="bgAcc1" presStyleIdx="3" presStyleCnt="7" custScaleX="394240">
        <dgm:presLayoutVars>
          <dgm:bulletEnabled val="1"/>
        </dgm:presLayoutVars>
      </dgm:prSet>
      <dgm:spPr/>
      <dgm:t>
        <a:bodyPr/>
        <a:lstStyle/>
        <a:p>
          <a:endParaRPr lang="zh-CN" altLang="en-US"/>
        </a:p>
      </dgm:t>
    </dgm:pt>
    <dgm:pt modelId="{5EBA44FC-9E3E-4223-AB32-F4199855E182}" type="pres">
      <dgm:prSet presAssocID="{A2ED1D54-9BBA-43AC-81F7-866BCD0494D9}" presName="root" presStyleCnt="0"/>
      <dgm:spPr/>
    </dgm:pt>
    <dgm:pt modelId="{F9E53E1A-1CF1-472F-9B29-EAACEFB440DB}" type="pres">
      <dgm:prSet presAssocID="{A2ED1D54-9BBA-43AC-81F7-866BCD0494D9}" presName="rootComposite" presStyleCnt="0"/>
      <dgm:spPr/>
    </dgm:pt>
    <dgm:pt modelId="{60E1C5D3-B843-4F5A-A69F-7F427C7A4512}" type="pres">
      <dgm:prSet presAssocID="{A2ED1D54-9BBA-43AC-81F7-866BCD0494D9}" presName="rootText" presStyleLbl="node1" presStyleIdx="1" presStyleCnt="2" custScaleX="394240"/>
      <dgm:spPr/>
      <dgm:t>
        <a:bodyPr/>
        <a:lstStyle/>
        <a:p>
          <a:endParaRPr lang="zh-CN" altLang="en-US"/>
        </a:p>
      </dgm:t>
    </dgm:pt>
    <dgm:pt modelId="{5019B7BD-3BCF-41C5-A9FE-C954B9193A1F}" type="pres">
      <dgm:prSet presAssocID="{A2ED1D54-9BBA-43AC-81F7-866BCD0494D9}" presName="rootConnector" presStyleLbl="node1" presStyleIdx="1" presStyleCnt="2"/>
      <dgm:spPr/>
      <dgm:t>
        <a:bodyPr/>
        <a:lstStyle/>
        <a:p>
          <a:endParaRPr lang="zh-CN" altLang="en-US"/>
        </a:p>
      </dgm:t>
    </dgm:pt>
    <dgm:pt modelId="{622A8DE8-8089-4B5C-8167-EB6013BDB4F8}" type="pres">
      <dgm:prSet presAssocID="{A2ED1D54-9BBA-43AC-81F7-866BCD0494D9}" presName="childShape" presStyleCnt="0"/>
      <dgm:spPr/>
    </dgm:pt>
    <dgm:pt modelId="{33162F53-DF18-4FE5-AA93-81C10756B305}" type="pres">
      <dgm:prSet presAssocID="{7D996384-535E-461C-901F-06C806BE6A9E}" presName="Name13" presStyleLbl="parChTrans1D2" presStyleIdx="4" presStyleCnt="7"/>
      <dgm:spPr/>
      <dgm:t>
        <a:bodyPr/>
        <a:lstStyle/>
        <a:p>
          <a:endParaRPr lang="zh-CN" altLang="en-US"/>
        </a:p>
      </dgm:t>
    </dgm:pt>
    <dgm:pt modelId="{34F050A6-B2CA-4290-876E-B2D2B6FB3997}" type="pres">
      <dgm:prSet presAssocID="{220520DF-F3D0-4BEA-8DD0-018298FFA272}" presName="childText" presStyleLbl="bgAcc1" presStyleIdx="4" presStyleCnt="7" custScaleX="394240">
        <dgm:presLayoutVars>
          <dgm:bulletEnabled val="1"/>
        </dgm:presLayoutVars>
      </dgm:prSet>
      <dgm:spPr/>
      <dgm:t>
        <a:bodyPr/>
        <a:lstStyle/>
        <a:p>
          <a:endParaRPr lang="zh-CN" altLang="en-US"/>
        </a:p>
      </dgm:t>
    </dgm:pt>
    <dgm:pt modelId="{A8982E70-3A46-4E3F-9D70-50C6ADC7DECC}" type="pres">
      <dgm:prSet presAssocID="{0D94C7DA-C9F6-468E-8D0C-5F4C4A85540B}" presName="Name13" presStyleLbl="parChTrans1D2" presStyleIdx="5" presStyleCnt="7"/>
      <dgm:spPr/>
      <dgm:t>
        <a:bodyPr/>
        <a:lstStyle/>
        <a:p>
          <a:endParaRPr lang="zh-CN" altLang="en-US"/>
        </a:p>
      </dgm:t>
    </dgm:pt>
    <dgm:pt modelId="{342F0B0D-C477-4E2F-9204-4839E3F3C188}" type="pres">
      <dgm:prSet presAssocID="{EC452C44-FE8A-4C43-B2DA-7C2BAABCD115}" presName="childText" presStyleLbl="bgAcc1" presStyleIdx="5" presStyleCnt="7" custScaleX="394240">
        <dgm:presLayoutVars>
          <dgm:bulletEnabled val="1"/>
        </dgm:presLayoutVars>
      </dgm:prSet>
      <dgm:spPr/>
      <dgm:t>
        <a:bodyPr/>
        <a:lstStyle/>
        <a:p>
          <a:endParaRPr lang="zh-CN" altLang="en-US"/>
        </a:p>
      </dgm:t>
    </dgm:pt>
    <dgm:pt modelId="{47B84570-BEAB-4847-8888-73E01B39A45C}" type="pres">
      <dgm:prSet presAssocID="{7AA04B5F-E146-4305-AEB0-0123EDE7908A}" presName="Name13" presStyleLbl="parChTrans1D2" presStyleIdx="6" presStyleCnt="7"/>
      <dgm:spPr/>
      <dgm:t>
        <a:bodyPr/>
        <a:lstStyle/>
        <a:p>
          <a:endParaRPr lang="zh-CN" altLang="en-US"/>
        </a:p>
      </dgm:t>
    </dgm:pt>
    <dgm:pt modelId="{B17CC2B5-EDB8-4030-8764-6603AAFC861E}" type="pres">
      <dgm:prSet presAssocID="{D6936C5B-327F-4C2A-97A9-78C8E1929BDF}" presName="childText" presStyleLbl="bgAcc1" presStyleIdx="6" presStyleCnt="7" custScaleX="394240">
        <dgm:presLayoutVars>
          <dgm:bulletEnabled val="1"/>
        </dgm:presLayoutVars>
      </dgm:prSet>
      <dgm:spPr/>
      <dgm:t>
        <a:bodyPr/>
        <a:lstStyle/>
        <a:p>
          <a:endParaRPr lang="zh-CN" altLang="en-US"/>
        </a:p>
      </dgm:t>
    </dgm:pt>
  </dgm:ptLst>
  <dgm:cxnLst>
    <dgm:cxn modelId="{4DBED489-7147-47D3-B20F-7C60B90946BF}" type="presOf" srcId="{8C6FC92F-8007-4ACE-B0E8-0A77FCC70936}" destId="{43FA9E6B-6B42-4752-8F23-4FC54716CCF0}" srcOrd="0" destOrd="0" presId="urn:microsoft.com/office/officeart/2005/8/layout/hierarchy3"/>
    <dgm:cxn modelId="{3A2FF14A-4806-4A12-BB40-BB18145C4D43}" type="presOf" srcId="{742D479F-5AA5-4C79-BEE6-64EF90F3B62C}" destId="{52D14AAF-2DDA-4C61-9AA1-BDEB75F9F77F}" srcOrd="0" destOrd="0" presId="urn:microsoft.com/office/officeart/2005/8/layout/hierarchy3"/>
    <dgm:cxn modelId="{9439A270-FFA3-45F3-89B0-DB84EAAE01F8}" type="presOf" srcId="{7AA04B5F-E146-4305-AEB0-0123EDE7908A}" destId="{47B84570-BEAB-4847-8888-73E01B39A45C}" srcOrd="0" destOrd="0" presId="urn:microsoft.com/office/officeart/2005/8/layout/hierarchy3"/>
    <dgm:cxn modelId="{34E2276A-3CE4-42A5-9A03-2F7DB5DC541C}" type="presOf" srcId="{D6936C5B-327F-4C2A-97A9-78C8E1929BDF}" destId="{B17CC2B5-EDB8-4030-8764-6603AAFC861E}" srcOrd="0" destOrd="0" presId="urn:microsoft.com/office/officeart/2005/8/layout/hierarchy3"/>
    <dgm:cxn modelId="{685708E4-6145-4B38-9ECD-944C4C90730D}" type="presOf" srcId="{7D996384-535E-461C-901F-06C806BE6A9E}" destId="{33162F53-DF18-4FE5-AA93-81C10756B305}" srcOrd="0" destOrd="0" presId="urn:microsoft.com/office/officeart/2005/8/layout/hierarchy3"/>
    <dgm:cxn modelId="{A3FFD040-851E-48E1-8B1B-B6A046835664}" type="presOf" srcId="{8D9C0A5F-7B46-4A0D-AAE2-43C8ACEF6235}" destId="{19F07B18-D6B5-4D16-80D0-C13155A94FAB}" srcOrd="0" destOrd="0" presId="urn:microsoft.com/office/officeart/2005/8/layout/hierarchy3"/>
    <dgm:cxn modelId="{46E49B51-BD68-4474-9886-770F21550348}" type="presOf" srcId="{A64BF78C-3320-4755-BDC2-90C1BBCD2A70}" destId="{B92BF999-9B77-48A7-99F4-EC2A617E63AA}" srcOrd="0" destOrd="0" presId="urn:microsoft.com/office/officeart/2005/8/layout/hierarchy3"/>
    <dgm:cxn modelId="{81636885-40A9-4558-95F2-3BECE7B3625E}" type="presOf" srcId="{0D94C7DA-C9F6-468E-8D0C-5F4C4A85540B}" destId="{A8982E70-3A46-4E3F-9D70-50C6ADC7DECC}" srcOrd="0" destOrd="0" presId="urn:microsoft.com/office/officeart/2005/8/layout/hierarchy3"/>
    <dgm:cxn modelId="{EEFA8F27-5C1F-4B8C-8A06-E0070DC3047A}" srcId="{8D9C0A5F-7B46-4A0D-AAE2-43C8ACEF6235}" destId="{742D479F-5AA5-4C79-BEE6-64EF90F3B62C}" srcOrd="2" destOrd="0" parTransId="{87DCF2F2-2050-47A6-8A57-B862FC4D4919}" sibTransId="{9B064B8C-3919-419A-B130-54EEC3B88755}"/>
    <dgm:cxn modelId="{F1F8DD40-A7DB-45A3-8827-9CFAB5853CA4}" type="presOf" srcId="{220520DF-F3D0-4BEA-8DD0-018298FFA272}" destId="{34F050A6-B2CA-4290-876E-B2D2B6FB3997}" srcOrd="0" destOrd="0" presId="urn:microsoft.com/office/officeart/2005/8/layout/hierarchy3"/>
    <dgm:cxn modelId="{C255019E-8BC5-422A-B5A7-684A08D39AF7}" type="presOf" srcId="{9DD6D530-6A61-457F-B654-FD735D0E83A8}" destId="{7A0ED920-3AD1-418D-9899-254FBAF881DB}" srcOrd="0" destOrd="0" presId="urn:microsoft.com/office/officeart/2005/8/layout/hierarchy3"/>
    <dgm:cxn modelId="{8976A581-3292-40AB-B3E0-01BA570276C9}" type="presOf" srcId="{EC452C44-FE8A-4C43-B2DA-7C2BAABCD115}" destId="{342F0B0D-C477-4E2F-9204-4839E3F3C188}" srcOrd="0" destOrd="0" presId="urn:microsoft.com/office/officeart/2005/8/layout/hierarchy3"/>
    <dgm:cxn modelId="{236F15B0-C01F-4991-9D17-D4BECF6AD556}" srcId="{A2ED1D54-9BBA-43AC-81F7-866BCD0494D9}" destId="{D6936C5B-327F-4C2A-97A9-78C8E1929BDF}" srcOrd="2" destOrd="0" parTransId="{7AA04B5F-E146-4305-AEB0-0123EDE7908A}" sibTransId="{12546834-1337-4531-A184-848FC63A924B}"/>
    <dgm:cxn modelId="{93780062-9FA4-4BC2-989E-AC583EE9E29A}" srcId="{8D9C0A5F-7B46-4A0D-AAE2-43C8ACEF6235}" destId="{A64BF78C-3320-4755-BDC2-90C1BBCD2A70}" srcOrd="0" destOrd="0" parTransId="{20BDA86E-65CA-41F6-B596-1F0365B45894}" sibTransId="{C398D84C-8B74-455A-8067-343BFE53C747}"/>
    <dgm:cxn modelId="{7EDD2709-AC8A-4319-90BB-F7D39D0F6068}" srcId="{8D9C0A5F-7B46-4A0D-AAE2-43C8ACEF6235}" destId="{BE76A483-8954-4F68-8661-2CEDB32087B0}" srcOrd="3" destOrd="0" parTransId="{9DD6D530-6A61-457F-B654-FD735D0E83A8}" sibTransId="{F0B7BD65-7310-48CA-8B5C-C7EEF1E7ED8A}"/>
    <dgm:cxn modelId="{E1AD61FE-2766-48DF-8861-A3702897B773}" type="presOf" srcId="{BE76A483-8954-4F68-8661-2CEDB32087B0}" destId="{05D4F8CB-D026-4E78-A848-D205D274C9A6}" srcOrd="0" destOrd="0" presId="urn:microsoft.com/office/officeart/2005/8/layout/hierarchy3"/>
    <dgm:cxn modelId="{5FBD6654-BB8F-4870-8D95-821F397317C3}" type="presOf" srcId="{2EEF7B2E-6991-4D0C-9FC1-F917B2E3940F}" destId="{E37172E6-F816-413E-86D8-F840C0A79CC8}" srcOrd="0" destOrd="0" presId="urn:microsoft.com/office/officeart/2005/8/layout/hierarchy3"/>
    <dgm:cxn modelId="{FF5B8DDF-9934-44FB-B462-DDC92D698BD5}" srcId="{A2ED1D54-9BBA-43AC-81F7-866BCD0494D9}" destId="{EC452C44-FE8A-4C43-B2DA-7C2BAABCD115}" srcOrd="1" destOrd="0" parTransId="{0D94C7DA-C9F6-468E-8D0C-5F4C4A85540B}" sibTransId="{B050C11B-9CA2-49BF-B8B2-DBC8FD5C16C5}"/>
    <dgm:cxn modelId="{DBC673D1-4C0B-4D49-9AC1-14DFB0D16E1B}" srcId="{2EEF7B2E-6991-4D0C-9FC1-F917B2E3940F}" destId="{A2ED1D54-9BBA-43AC-81F7-866BCD0494D9}" srcOrd="1" destOrd="0" parTransId="{EC30CE28-BA4E-4080-8DAD-5233E4572095}" sibTransId="{EC29F540-84FA-4E07-82F9-331B2D3592FE}"/>
    <dgm:cxn modelId="{8805A5C4-7C0E-42A1-A4B3-6ACC86FF9633}" type="presOf" srcId="{0108792D-7866-497C-9ADD-3B83678186E3}" destId="{8D27F794-D7A4-4C63-89D7-5B6D501146E3}" srcOrd="0" destOrd="0" presId="urn:microsoft.com/office/officeart/2005/8/layout/hierarchy3"/>
    <dgm:cxn modelId="{1A51CCB7-83F6-4AB1-A755-8EDEF49E483B}" type="presOf" srcId="{A2ED1D54-9BBA-43AC-81F7-866BCD0494D9}" destId="{60E1C5D3-B843-4F5A-A69F-7F427C7A4512}" srcOrd="0" destOrd="0" presId="urn:microsoft.com/office/officeart/2005/8/layout/hierarchy3"/>
    <dgm:cxn modelId="{09881F39-A266-4C68-B1E2-02187991F847}" srcId="{8D9C0A5F-7B46-4A0D-AAE2-43C8ACEF6235}" destId="{0108792D-7866-497C-9ADD-3B83678186E3}" srcOrd="1" destOrd="0" parTransId="{8C6FC92F-8007-4ACE-B0E8-0A77FCC70936}" sibTransId="{5D77375D-61EB-4C8C-A1CB-9D202F39D545}"/>
    <dgm:cxn modelId="{2E59C58D-3124-4F8C-9ED4-D45641E214F9}" type="presOf" srcId="{20BDA86E-65CA-41F6-B596-1F0365B45894}" destId="{FA4D7512-1874-4DAD-A2DD-5DD5D65F611A}" srcOrd="0" destOrd="0" presId="urn:microsoft.com/office/officeart/2005/8/layout/hierarchy3"/>
    <dgm:cxn modelId="{6D9DFAEE-BCCB-4AD8-AAEA-1CD0E5A04B44}" type="presOf" srcId="{8D9C0A5F-7B46-4A0D-AAE2-43C8ACEF6235}" destId="{A55D0F01-58C7-4E65-BA15-60733030BF9E}" srcOrd="1" destOrd="0" presId="urn:microsoft.com/office/officeart/2005/8/layout/hierarchy3"/>
    <dgm:cxn modelId="{684E42EC-15D0-4678-B837-24192CDC9C7F}" srcId="{2EEF7B2E-6991-4D0C-9FC1-F917B2E3940F}" destId="{8D9C0A5F-7B46-4A0D-AAE2-43C8ACEF6235}" srcOrd="0" destOrd="0" parTransId="{E8A679B2-DE12-42B0-8855-C7C4186EA2E2}" sibTransId="{7ECABC30-4824-4478-B98B-9B446A19E05D}"/>
    <dgm:cxn modelId="{9C79749F-79A7-431A-8D7C-935CDE7152B7}" type="presOf" srcId="{87DCF2F2-2050-47A6-8A57-B862FC4D4919}" destId="{C2EBAE49-1971-4B1F-B37C-EA222C388307}" srcOrd="0" destOrd="0" presId="urn:microsoft.com/office/officeart/2005/8/layout/hierarchy3"/>
    <dgm:cxn modelId="{DAC93AF9-5DF2-4073-9969-78D7C1427D29}" type="presOf" srcId="{A2ED1D54-9BBA-43AC-81F7-866BCD0494D9}" destId="{5019B7BD-3BCF-41C5-A9FE-C954B9193A1F}" srcOrd="1" destOrd="0" presId="urn:microsoft.com/office/officeart/2005/8/layout/hierarchy3"/>
    <dgm:cxn modelId="{FD7D7A3D-4140-4CFC-A8C9-8CAD761398BC}" srcId="{A2ED1D54-9BBA-43AC-81F7-866BCD0494D9}" destId="{220520DF-F3D0-4BEA-8DD0-018298FFA272}" srcOrd="0" destOrd="0" parTransId="{7D996384-535E-461C-901F-06C806BE6A9E}" sibTransId="{451CC32C-A925-439E-A6EF-7E66A9A110F3}"/>
    <dgm:cxn modelId="{D3937E47-B245-4850-BD98-BC77B305A228}" type="presParOf" srcId="{E37172E6-F816-413E-86D8-F840C0A79CC8}" destId="{821BD1E4-DF9D-4249-BCAF-A44A3C334098}" srcOrd="0" destOrd="0" presId="urn:microsoft.com/office/officeart/2005/8/layout/hierarchy3"/>
    <dgm:cxn modelId="{829988EC-2F72-4CB5-96F7-7876C008ED41}" type="presParOf" srcId="{821BD1E4-DF9D-4249-BCAF-A44A3C334098}" destId="{FA126520-4950-4583-B401-CE542671627A}" srcOrd="0" destOrd="0" presId="urn:microsoft.com/office/officeart/2005/8/layout/hierarchy3"/>
    <dgm:cxn modelId="{E78F7439-73C7-4C0E-BA61-0C3F1FACB946}" type="presParOf" srcId="{FA126520-4950-4583-B401-CE542671627A}" destId="{19F07B18-D6B5-4D16-80D0-C13155A94FAB}" srcOrd="0" destOrd="0" presId="urn:microsoft.com/office/officeart/2005/8/layout/hierarchy3"/>
    <dgm:cxn modelId="{A55707F9-D5C6-45CD-88ED-B95238B089CF}" type="presParOf" srcId="{FA126520-4950-4583-B401-CE542671627A}" destId="{A55D0F01-58C7-4E65-BA15-60733030BF9E}" srcOrd="1" destOrd="0" presId="urn:microsoft.com/office/officeart/2005/8/layout/hierarchy3"/>
    <dgm:cxn modelId="{864100C7-0CCE-4864-B307-E0E036889A58}" type="presParOf" srcId="{821BD1E4-DF9D-4249-BCAF-A44A3C334098}" destId="{5501850F-1153-4DB6-885A-1C2A1C735A21}" srcOrd="1" destOrd="0" presId="urn:microsoft.com/office/officeart/2005/8/layout/hierarchy3"/>
    <dgm:cxn modelId="{97955EE1-8340-4A35-868F-CDD42B483408}" type="presParOf" srcId="{5501850F-1153-4DB6-885A-1C2A1C735A21}" destId="{FA4D7512-1874-4DAD-A2DD-5DD5D65F611A}" srcOrd="0" destOrd="0" presId="urn:microsoft.com/office/officeart/2005/8/layout/hierarchy3"/>
    <dgm:cxn modelId="{8D8D0CB2-0441-4E4F-BC29-09765F6B368C}" type="presParOf" srcId="{5501850F-1153-4DB6-885A-1C2A1C735A21}" destId="{B92BF999-9B77-48A7-99F4-EC2A617E63AA}" srcOrd="1" destOrd="0" presId="urn:microsoft.com/office/officeart/2005/8/layout/hierarchy3"/>
    <dgm:cxn modelId="{952BEFE5-1D14-4331-879B-236C39B582C9}" type="presParOf" srcId="{5501850F-1153-4DB6-885A-1C2A1C735A21}" destId="{43FA9E6B-6B42-4752-8F23-4FC54716CCF0}" srcOrd="2" destOrd="0" presId="urn:microsoft.com/office/officeart/2005/8/layout/hierarchy3"/>
    <dgm:cxn modelId="{9E91A6FA-5F36-436D-9F47-1E2D7B0FD2E8}" type="presParOf" srcId="{5501850F-1153-4DB6-885A-1C2A1C735A21}" destId="{8D27F794-D7A4-4C63-89D7-5B6D501146E3}" srcOrd="3" destOrd="0" presId="urn:microsoft.com/office/officeart/2005/8/layout/hierarchy3"/>
    <dgm:cxn modelId="{479C8C4D-49BB-4AEB-8E2E-C9BD9CDD4C66}" type="presParOf" srcId="{5501850F-1153-4DB6-885A-1C2A1C735A21}" destId="{C2EBAE49-1971-4B1F-B37C-EA222C388307}" srcOrd="4" destOrd="0" presId="urn:microsoft.com/office/officeart/2005/8/layout/hierarchy3"/>
    <dgm:cxn modelId="{663992F4-52D4-4753-A820-54B487194D83}" type="presParOf" srcId="{5501850F-1153-4DB6-885A-1C2A1C735A21}" destId="{52D14AAF-2DDA-4C61-9AA1-BDEB75F9F77F}" srcOrd="5" destOrd="0" presId="urn:microsoft.com/office/officeart/2005/8/layout/hierarchy3"/>
    <dgm:cxn modelId="{9C7FD592-7619-4042-A1C2-2F81AFB9D717}" type="presParOf" srcId="{5501850F-1153-4DB6-885A-1C2A1C735A21}" destId="{7A0ED920-3AD1-418D-9899-254FBAF881DB}" srcOrd="6" destOrd="0" presId="urn:microsoft.com/office/officeart/2005/8/layout/hierarchy3"/>
    <dgm:cxn modelId="{DCDBA220-E098-4049-80AF-4C24465BF72F}" type="presParOf" srcId="{5501850F-1153-4DB6-885A-1C2A1C735A21}" destId="{05D4F8CB-D026-4E78-A848-D205D274C9A6}" srcOrd="7" destOrd="0" presId="urn:microsoft.com/office/officeart/2005/8/layout/hierarchy3"/>
    <dgm:cxn modelId="{E58CAF06-1541-457B-AFB7-939CAA40E86C}" type="presParOf" srcId="{E37172E6-F816-413E-86D8-F840C0A79CC8}" destId="{5EBA44FC-9E3E-4223-AB32-F4199855E182}" srcOrd="1" destOrd="0" presId="urn:microsoft.com/office/officeart/2005/8/layout/hierarchy3"/>
    <dgm:cxn modelId="{90BE001F-3821-4B14-A8AD-5F5EC61803A5}" type="presParOf" srcId="{5EBA44FC-9E3E-4223-AB32-F4199855E182}" destId="{F9E53E1A-1CF1-472F-9B29-EAACEFB440DB}" srcOrd="0" destOrd="0" presId="urn:microsoft.com/office/officeart/2005/8/layout/hierarchy3"/>
    <dgm:cxn modelId="{9ED1BEA0-6071-4594-80F0-6CF6F7E1402F}" type="presParOf" srcId="{F9E53E1A-1CF1-472F-9B29-EAACEFB440DB}" destId="{60E1C5D3-B843-4F5A-A69F-7F427C7A4512}" srcOrd="0" destOrd="0" presId="urn:microsoft.com/office/officeart/2005/8/layout/hierarchy3"/>
    <dgm:cxn modelId="{16DEBB6C-0F89-401E-93B5-39022EB12965}" type="presParOf" srcId="{F9E53E1A-1CF1-472F-9B29-EAACEFB440DB}" destId="{5019B7BD-3BCF-41C5-A9FE-C954B9193A1F}" srcOrd="1" destOrd="0" presId="urn:microsoft.com/office/officeart/2005/8/layout/hierarchy3"/>
    <dgm:cxn modelId="{735F6126-47F4-4E7C-9C12-FDBAC5F58EBB}" type="presParOf" srcId="{5EBA44FC-9E3E-4223-AB32-F4199855E182}" destId="{622A8DE8-8089-4B5C-8167-EB6013BDB4F8}" srcOrd="1" destOrd="0" presId="urn:microsoft.com/office/officeart/2005/8/layout/hierarchy3"/>
    <dgm:cxn modelId="{0B15D74D-C7B9-4A0A-AEF7-0020BE6BA78D}" type="presParOf" srcId="{622A8DE8-8089-4B5C-8167-EB6013BDB4F8}" destId="{33162F53-DF18-4FE5-AA93-81C10756B305}" srcOrd="0" destOrd="0" presId="urn:microsoft.com/office/officeart/2005/8/layout/hierarchy3"/>
    <dgm:cxn modelId="{66B506D3-6540-460C-A81F-EBD096BCC94F}" type="presParOf" srcId="{622A8DE8-8089-4B5C-8167-EB6013BDB4F8}" destId="{34F050A6-B2CA-4290-876E-B2D2B6FB3997}" srcOrd="1" destOrd="0" presId="urn:microsoft.com/office/officeart/2005/8/layout/hierarchy3"/>
    <dgm:cxn modelId="{DD7707A9-A966-4DFD-A91D-4E14BCFC040A}" type="presParOf" srcId="{622A8DE8-8089-4B5C-8167-EB6013BDB4F8}" destId="{A8982E70-3A46-4E3F-9D70-50C6ADC7DECC}" srcOrd="2" destOrd="0" presId="urn:microsoft.com/office/officeart/2005/8/layout/hierarchy3"/>
    <dgm:cxn modelId="{0D301C29-516C-4D64-ACCA-18B89D19589C}" type="presParOf" srcId="{622A8DE8-8089-4B5C-8167-EB6013BDB4F8}" destId="{342F0B0D-C477-4E2F-9204-4839E3F3C188}" srcOrd="3" destOrd="0" presId="urn:microsoft.com/office/officeart/2005/8/layout/hierarchy3"/>
    <dgm:cxn modelId="{154E3412-CCC8-4E9F-AA59-A07B907646DD}" type="presParOf" srcId="{622A8DE8-8089-4B5C-8167-EB6013BDB4F8}" destId="{47B84570-BEAB-4847-8888-73E01B39A45C}" srcOrd="4" destOrd="0" presId="urn:microsoft.com/office/officeart/2005/8/layout/hierarchy3"/>
    <dgm:cxn modelId="{0FFF001B-FAE3-46B3-9E5C-7F3A36B8F9BB}" type="presParOf" srcId="{622A8DE8-8089-4B5C-8167-EB6013BDB4F8}" destId="{B17CC2B5-EDB8-4030-8764-6603AAFC861E}" srcOrd="5" destOrd="0" presId="urn:microsoft.com/office/officeart/2005/8/layout/hierarchy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38A51AD-71CF-4C5B-B8A2-8345B0D82A28}" type="doc">
      <dgm:prSet loTypeId="urn:microsoft.com/office/officeart/2005/8/layout/vList3#1" loCatId="list" qsTypeId="urn:microsoft.com/office/officeart/2005/8/quickstyle/simple1" qsCatId="simple" csTypeId="urn:microsoft.com/office/officeart/2005/8/colors/accent1_2" csCatId="accent1" phldr="1"/>
      <dgm:spPr/>
      <dgm:t>
        <a:bodyPr/>
        <a:lstStyle/>
        <a:p>
          <a:endParaRPr lang="zh-CN" altLang="en-US"/>
        </a:p>
      </dgm:t>
    </dgm:pt>
    <dgm:pt modelId="{E93F0C7A-E1D2-4880-94FE-388F5067A277}">
      <dgm:prSet custT="1">
        <dgm:style>
          <a:lnRef idx="0">
            <a:schemeClr val="accent6"/>
          </a:lnRef>
          <a:fillRef idx="3">
            <a:schemeClr val="accent6"/>
          </a:fillRef>
          <a:effectRef idx="3">
            <a:schemeClr val="accent6"/>
          </a:effectRef>
          <a:fontRef idx="minor">
            <a:schemeClr val="lt1"/>
          </a:fontRef>
        </dgm:style>
      </dgm:prSet>
      <dgm:spPr>
        <a:solidFill>
          <a:srgbClr val="FF0000"/>
        </a:solidFill>
      </dgm:spPr>
      <dgm:t>
        <a:bodyPr/>
        <a:lstStyle/>
        <a:p>
          <a:pPr rtl="0"/>
          <a:r>
            <a:rPr lang="zh-CN" altLang="en-US" sz="1400" dirty="0" smtClean="0"/>
            <a:t>民主集中制</a:t>
          </a:r>
          <a:endParaRPr lang="zh-CN" altLang="en-US" sz="1400" dirty="0"/>
        </a:p>
      </dgm:t>
    </dgm:pt>
    <dgm:pt modelId="{EC8465A4-3522-446A-BCFB-E10FC0BFE456}" type="parTrans" cxnId="{BA6EA654-5CD0-4144-979C-13D243B786F3}">
      <dgm:prSet/>
      <dgm:spPr/>
      <dgm:t>
        <a:bodyPr/>
        <a:lstStyle/>
        <a:p>
          <a:endParaRPr lang="zh-CN" altLang="en-US" sz="1400"/>
        </a:p>
      </dgm:t>
    </dgm:pt>
    <dgm:pt modelId="{8B638FF3-15DA-4D59-A696-A5590D8736D5}" type="sibTrans" cxnId="{BA6EA654-5CD0-4144-979C-13D243B786F3}">
      <dgm:prSet/>
      <dgm:spPr/>
      <dgm:t>
        <a:bodyPr/>
        <a:lstStyle/>
        <a:p>
          <a:endParaRPr lang="zh-CN" altLang="en-US" sz="1400"/>
        </a:p>
      </dgm:t>
    </dgm:pt>
    <dgm:pt modelId="{513E228C-239D-411A-B005-50BCFADDBC91}">
      <dgm:prSet custT="1">
        <dgm:style>
          <a:lnRef idx="0">
            <a:schemeClr val="accent6"/>
          </a:lnRef>
          <a:fillRef idx="3">
            <a:schemeClr val="accent6"/>
          </a:fillRef>
          <a:effectRef idx="3">
            <a:schemeClr val="accent6"/>
          </a:effectRef>
          <a:fontRef idx="minor">
            <a:schemeClr val="lt1"/>
          </a:fontRef>
        </dgm:style>
      </dgm:prSet>
      <dgm:spPr>
        <a:solidFill>
          <a:srgbClr val="FF0000"/>
        </a:solidFill>
      </dgm:spPr>
      <dgm:t>
        <a:bodyPr/>
        <a:lstStyle/>
        <a:p>
          <a:pPr rtl="0"/>
          <a:r>
            <a:rPr lang="zh-CN" altLang="en-US" sz="1400" dirty="0" smtClean="0"/>
            <a:t>三会一课制度</a:t>
          </a:r>
          <a:endParaRPr lang="zh-CN" altLang="en-US" sz="1400" dirty="0"/>
        </a:p>
      </dgm:t>
    </dgm:pt>
    <dgm:pt modelId="{3433F725-2EAC-40B0-B023-35D1C15B1655}" type="parTrans" cxnId="{4FF8E702-BFFF-41A8-BAD3-87502E223558}">
      <dgm:prSet/>
      <dgm:spPr/>
      <dgm:t>
        <a:bodyPr/>
        <a:lstStyle/>
        <a:p>
          <a:endParaRPr lang="zh-CN" altLang="en-US" sz="1400"/>
        </a:p>
      </dgm:t>
    </dgm:pt>
    <dgm:pt modelId="{57CE91AC-1E5D-4846-9471-E39472A6D36B}" type="sibTrans" cxnId="{4FF8E702-BFFF-41A8-BAD3-87502E223558}">
      <dgm:prSet/>
      <dgm:spPr/>
      <dgm:t>
        <a:bodyPr/>
        <a:lstStyle/>
        <a:p>
          <a:endParaRPr lang="zh-CN" altLang="en-US" sz="1400"/>
        </a:p>
      </dgm:t>
    </dgm:pt>
    <dgm:pt modelId="{9BFF7608-535C-47FD-A358-D78272B173B6}">
      <dgm:prSet custT="1">
        <dgm:style>
          <a:lnRef idx="0">
            <a:schemeClr val="accent6"/>
          </a:lnRef>
          <a:fillRef idx="3">
            <a:schemeClr val="accent6"/>
          </a:fillRef>
          <a:effectRef idx="3">
            <a:schemeClr val="accent6"/>
          </a:effectRef>
          <a:fontRef idx="minor">
            <a:schemeClr val="lt1"/>
          </a:fontRef>
        </dgm:style>
      </dgm:prSet>
      <dgm:spPr>
        <a:solidFill>
          <a:srgbClr val="FF0000"/>
        </a:solidFill>
      </dgm:spPr>
      <dgm:t>
        <a:bodyPr/>
        <a:lstStyle/>
        <a:p>
          <a:pPr rtl="0"/>
          <a:r>
            <a:rPr lang="zh-CN" altLang="en-US" sz="1400" dirty="0" smtClean="0"/>
            <a:t>组织生活会制度</a:t>
          </a:r>
          <a:endParaRPr lang="zh-CN" altLang="en-US" sz="1400" dirty="0"/>
        </a:p>
      </dgm:t>
    </dgm:pt>
    <dgm:pt modelId="{D3EB98D9-5DE5-44BD-A98E-E523F75854BD}" type="parTrans" cxnId="{119437B4-BF46-42C2-9D12-E1C7469AF292}">
      <dgm:prSet/>
      <dgm:spPr/>
      <dgm:t>
        <a:bodyPr/>
        <a:lstStyle/>
        <a:p>
          <a:endParaRPr lang="zh-CN" altLang="en-US" sz="1400"/>
        </a:p>
      </dgm:t>
    </dgm:pt>
    <dgm:pt modelId="{23AFE8D6-2AE2-4E30-B526-A3D83F181CE3}" type="sibTrans" cxnId="{119437B4-BF46-42C2-9D12-E1C7469AF292}">
      <dgm:prSet/>
      <dgm:spPr/>
      <dgm:t>
        <a:bodyPr/>
        <a:lstStyle/>
        <a:p>
          <a:endParaRPr lang="zh-CN" altLang="en-US" sz="1400"/>
        </a:p>
      </dgm:t>
    </dgm:pt>
    <dgm:pt modelId="{383D5361-C9D3-4983-BCB6-7477B7966F95}">
      <dgm:prSet custT="1">
        <dgm:style>
          <a:lnRef idx="0">
            <a:schemeClr val="accent6"/>
          </a:lnRef>
          <a:fillRef idx="3">
            <a:schemeClr val="accent6"/>
          </a:fillRef>
          <a:effectRef idx="3">
            <a:schemeClr val="accent6"/>
          </a:effectRef>
          <a:fontRef idx="minor">
            <a:schemeClr val="lt1"/>
          </a:fontRef>
        </dgm:style>
      </dgm:prSet>
      <dgm:spPr>
        <a:solidFill>
          <a:srgbClr val="FF0000"/>
        </a:solidFill>
      </dgm:spPr>
      <dgm:t>
        <a:bodyPr/>
        <a:lstStyle/>
        <a:p>
          <a:pPr rtl="0"/>
          <a:r>
            <a:rPr lang="zh-CN" altLang="en-US" sz="1400" dirty="0" smtClean="0"/>
            <a:t>民主生活会制度</a:t>
          </a:r>
          <a:endParaRPr lang="zh-CN" altLang="en-US" sz="1400" dirty="0"/>
        </a:p>
      </dgm:t>
    </dgm:pt>
    <dgm:pt modelId="{58BC0845-A22A-4D38-948B-4ACB9BF591A2}" type="parTrans" cxnId="{ADE8ACE3-BF4B-4AA7-9194-E20C59120C8D}">
      <dgm:prSet/>
      <dgm:spPr/>
      <dgm:t>
        <a:bodyPr/>
        <a:lstStyle/>
        <a:p>
          <a:endParaRPr lang="zh-CN" altLang="en-US" sz="1400"/>
        </a:p>
      </dgm:t>
    </dgm:pt>
    <dgm:pt modelId="{3134CDC4-79EA-4B80-AE3B-6DFFA8F5F68A}" type="sibTrans" cxnId="{ADE8ACE3-BF4B-4AA7-9194-E20C59120C8D}">
      <dgm:prSet/>
      <dgm:spPr/>
      <dgm:t>
        <a:bodyPr/>
        <a:lstStyle/>
        <a:p>
          <a:endParaRPr lang="zh-CN" altLang="en-US" sz="1400"/>
        </a:p>
      </dgm:t>
    </dgm:pt>
    <dgm:pt modelId="{23521C22-FFAF-424F-969C-3864638AC62D}">
      <dgm:prSet custT="1">
        <dgm:style>
          <a:lnRef idx="0">
            <a:schemeClr val="accent6"/>
          </a:lnRef>
          <a:fillRef idx="3">
            <a:schemeClr val="accent6"/>
          </a:fillRef>
          <a:effectRef idx="3">
            <a:schemeClr val="accent6"/>
          </a:effectRef>
          <a:fontRef idx="minor">
            <a:schemeClr val="lt1"/>
          </a:fontRef>
        </dgm:style>
      </dgm:prSet>
      <dgm:spPr>
        <a:solidFill>
          <a:srgbClr val="FF0000"/>
        </a:solidFill>
      </dgm:spPr>
      <dgm:t>
        <a:bodyPr/>
        <a:lstStyle/>
        <a:p>
          <a:pPr rtl="0"/>
          <a:r>
            <a:rPr lang="zh-CN" altLang="en-US" sz="1400" dirty="0" smtClean="0"/>
            <a:t>民主评议党员制度</a:t>
          </a:r>
          <a:endParaRPr lang="zh-CN" altLang="en-US" sz="1400" dirty="0"/>
        </a:p>
      </dgm:t>
    </dgm:pt>
    <dgm:pt modelId="{C5E9A697-0176-43FE-8FAC-3FE3799E1E8A}" type="parTrans" cxnId="{83B80E2C-8203-46F0-820A-571C896BCC27}">
      <dgm:prSet/>
      <dgm:spPr/>
      <dgm:t>
        <a:bodyPr/>
        <a:lstStyle/>
        <a:p>
          <a:endParaRPr lang="zh-CN" altLang="en-US" sz="1400"/>
        </a:p>
      </dgm:t>
    </dgm:pt>
    <dgm:pt modelId="{62E56DB7-566C-426F-88EB-4B47BFAB96CB}" type="sibTrans" cxnId="{83B80E2C-8203-46F0-820A-571C896BCC27}">
      <dgm:prSet/>
      <dgm:spPr/>
      <dgm:t>
        <a:bodyPr/>
        <a:lstStyle/>
        <a:p>
          <a:endParaRPr lang="zh-CN" altLang="en-US" sz="1400"/>
        </a:p>
      </dgm:t>
    </dgm:pt>
    <dgm:pt modelId="{094F3BE2-C3D8-4719-9271-E7438AD2BAA8}">
      <dgm:prSet custT="1">
        <dgm:style>
          <a:lnRef idx="0">
            <a:schemeClr val="accent6"/>
          </a:lnRef>
          <a:fillRef idx="3">
            <a:schemeClr val="accent6"/>
          </a:fillRef>
          <a:effectRef idx="3">
            <a:schemeClr val="accent6"/>
          </a:effectRef>
          <a:fontRef idx="minor">
            <a:schemeClr val="lt1"/>
          </a:fontRef>
        </dgm:style>
      </dgm:prSet>
      <dgm:spPr>
        <a:solidFill>
          <a:srgbClr val="FF0000"/>
        </a:solidFill>
      </dgm:spPr>
      <dgm:t>
        <a:bodyPr/>
        <a:lstStyle/>
        <a:p>
          <a:pPr rtl="0"/>
          <a:r>
            <a:rPr lang="zh-CN" altLang="en-US" sz="1400" dirty="0" smtClean="0"/>
            <a:t>四议两公开制度</a:t>
          </a:r>
          <a:endParaRPr lang="zh-CN" altLang="en-US" sz="1400" dirty="0"/>
        </a:p>
      </dgm:t>
    </dgm:pt>
    <dgm:pt modelId="{8B2E68F4-A91C-49D8-9221-3A8A21D8EDB5}" type="parTrans" cxnId="{526F02A8-769B-4106-85CF-90DD17F53D41}">
      <dgm:prSet/>
      <dgm:spPr/>
      <dgm:t>
        <a:bodyPr/>
        <a:lstStyle/>
        <a:p>
          <a:endParaRPr lang="zh-CN" altLang="en-US" sz="1400"/>
        </a:p>
      </dgm:t>
    </dgm:pt>
    <dgm:pt modelId="{778C969D-ED09-4B83-AE21-0543BD094948}" type="sibTrans" cxnId="{526F02A8-769B-4106-85CF-90DD17F53D41}">
      <dgm:prSet/>
      <dgm:spPr/>
      <dgm:t>
        <a:bodyPr/>
        <a:lstStyle/>
        <a:p>
          <a:endParaRPr lang="zh-CN" altLang="en-US" sz="1400"/>
        </a:p>
      </dgm:t>
    </dgm:pt>
    <dgm:pt modelId="{68D4D4DC-4D70-4758-897F-E4BDEB0F0DC7}" type="pres">
      <dgm:prSet presAssocID="{838A51AD-71CF-4C5B-B8A2-8345B0D82A28}" presName="linearFlow" presStyleCnt="0">
        <dgm:presLayoutVars>
          <dgm:dir/>
          <dgm:resizeHandles val="exact"/>
        </dgm:presLayoutVars>
      </dgm:prSet>
      <dgm:spPr/>
      <dgm:t>
        <a:bodyPr/>
        <a:lstStyle/>
        <a:p>
          <a:endParaRPr lang="zh-CN" altLang="en-US"/>
        </a:p>
      </dgm:t>
    </dgm:pt>
    <dgm:pt modelId="{0D003700-7ED0-4687-86D7-ED66D5BF3A9E}" type="pres">
      <dgm:prSet presAssocID="{E93F0C7A-E1D2-4880-94FE-388F5067A277}" presName="composite" presStyleCnt="0"/>
      <dgm:spPr/>
    </dgm:pt>
    <dgm:pt modelId="{2F12BB90-31BD-4BF3-A747-A623CFA5F926}" type="pres">
      <dgm:prSet presAssocID="{E93F0C7A-E1D2-4880-94FE-388F5067A277}" presName="imgShp" presStyleLbl="fgImgPlace1" presStyleIdx="0" presStyleCnt="6" custScaleX="107721" custScaleY="125976"/>
      <dgm:spPr>
        <a:blipFill>
          <a:blip xmlns:r="http://schemas.openxmlformats.org/officeDocument/2006/relationships" r:embed="rId1" cstate="print">
            <a:extLst>
              <a:ext uri="{28A0092B-C50C-407E-A947-70E740481C1C}">
                <a14:useLocalDpi xmlns="" xmlns:a14="http://schemas.microsoft.com/office/drawing/2010/main" val="0"/>
              </a:ext>
            </a:extLst>
          </a:blip>
          <a:srcRect/>
          <a:stretch>
            <a:fillRect/>
          </a:stretch>
        </a:blipFill>
      </dgm:spPr>
    </dgm:pt>
    <dgm:pt modelId="{E4871D8F-48AF-42BE-B8A5-0E3C31D6AE2D}" type="pres">
      <dgm:prSet presAssocID="{E93F0C7A-E1D2-4880-94FE-388F5067A277}" presName="txShp" presStyleLbl="node1" presStyleIdx="0" presStyleCnt="6" custScaleX="112705" custScaleY="123695">
        <dgm:presLayoutVars>
          <dgm:bulletEnabled val="1"/>
        </dgm:presLayoutVars>
      </dgm:prSet>
      <dgm:spPr/>
      <dgm:t>
        <a:bodyPr/>
        <a:lstStyle/>
        <a:p>
          <a:endParaRPr lang="zh-CN" altLang="en-US"/>
        </a:p>
      </dgm:t>
    </dgm:pt>
    <dgm:pt modelId="{0BA2B01E-EDFE-4D61-A679-FB8A7CDEBA20}" type="pres">
      <dgm:prSet presAssocID="{8B638FF3-15DA-4D59-A696-A5590D8736D5}" presName="spacing" presStyleCnt="0"/>
      <dgm:spPr/>
    </dgm:pt>
    <dgm:pt modelId="{8449D8EA-157B-4BD7-BB2E-AFD3215842F3}" type="pres">
      <dgm:prSet presAssocID="{513E228C-239D-411A-B005-50BCFADDBC91}" presName="composite" presStyleCnt="0"/>
      <dgm:spPr/>
    </dgm:pt>
    <dgm:pt modelId="{DCB9E932-23AF-44A9-86D7-4B80F7D5A204}" type="pres">
      <dgm:prSet presAssocID="{513E228C-239D-411A-B005-50BCFADDBC91}" presName="imgShp" presStyleLbl="fgImgPlace1" presStyleIdx="1" presStyleCnt="6" custScaleX="107721" custScaleY="125976"/>
      <dgm:spPr>
        <a:blipFill>
          <a:blip xmlns:r="http://schemas.openxmlformats.org/officeDocument/2006/relationships" r:embed="rId1" cstate="print">
            <a:extLst>
              <a:ext uri="{28A0092B-C50C-407E-A947-70E740481C1C}">
                <a14:useLocalDpi xmlns="" xmlns:a14="http://schemas.microsoft.com/office/drawing/2010/main" val="0"/>
              </a:ext>
            </a:extLst>
          </a:blip>
          <a:srcRect/>
          <a:stretch>
            <a:fillRect/>
          </a:stretch>
        </a:blipFill>
      </dgm:spPr>
    </dgm:pt>
    <dgm:pt modelId="{91DEFD0A-7CF3-41C9-A037-50468B30113F}" type="pres">
      <dgm:prSet presAssocID="{513E228C-239D-411A-B005-50BCFADDBC91}" presName="txShp" presStyleLbl="node1" presStyleIdx="1" presStyleCnt="6" custScaleX="112705" custScaleY="123695">
        <dgm:presLayoutVars>
          <dgm:bulletEnabled val="1"/>
        </dgm:presLayoutVars>
      </dgm:prSet>
      <dgm:spPr/>
      <dgm:t>
        <a:bodyPr/>
        <a:lstStyle/>
        <a:p>
          <a:endParaRPr lang="zh-CN" altLang="en-US"/>
        </a:p>
      </dgm:t>
    </dgm:pt>
    <dgm:pt modelId="{0401B216-9DC6-45AD-AEBF-48E526E9D1AC}" type="pres">
      <dgm:prSet presAssocID="{57CE91AC-1E5D-4846-9471-E39472A6D36B}" presName="spacing" presStyleCnt="0"/>
      <dgm:spPr/>
    </dgm:pt>
    <dgm:pt modelId="{E3FE6AD7-6143-4BAA-AB93-3DCFA616A262}" type="pres">
      <dgm:prSet presAssocID="{9BFF7608-535C-47FD-A358-D78272B173B6}" presName="composite" presStyleCnt="0"/>
      <dgm:spPr/>
    </dgm:pt>
    <dgm:pt modelId="{BC733891-49D8-4232-8FDC-BBF05A49F471}" type="pres">
      <dgm:prSet presAssocID="{9BFF7608-535C-47FD-A358-D78272B173B6}" presName="imgShp" presStyleLbl="fgImgPlace1" presStyleIdx="2" presStyleCnt="6" custScaleX="107721" custScaleY="125976"/>
      <dgm:spPr>
        <a:blipFill>
          <a:blip xmlns:r="http://schemas.openxmlformats.org/officeDocument/2006/relationships" r:embed="rId1" cstate="print">
            <a:extLst>
              <a:ext uri="{28A0092B-C50C-407E-A947-70E740481C1C}">
                <a14:useLocalDpi xmlns="" xmlns:a14="http://schemas.microsoft.com/office/drawing/2010/main" val="0"/>
              </a:ext>
            </a:extLst>
          </a:blip>
          <a:srcRect/>
          <a:stretch>
            <a:fillRect/>
          </a:stretch>
        </a:blipFill>
      </dgm:spPr>
    </dgm:pt>
    <dgm:pt modelId="{9E99DA9D-652F-4D0B-B735-E350DAE0868E}" type="pres">
      <dgm:prSet presAssocID="{9BFF7608-535C-47FD-A358-D78272B173B6}" presName="txShp" presStyleLbl="node1" presStyleIdx="2" presStyleCnt="6" custScaleX="112705" custScaleY="123695">
        <dgm:presLayoutVars>
          <dgm:bulletEnabled val="1"/>
        </dgm:presLayoutVars>
      </dgm:prSet>
      <dgm:spPr/>
      <dgm:t>
        <a:bodyPr/>
        <a:lstStyle/>
        <a:p>
          <a:endParaRPr lang="zh-CN" altLang="en-US"/>
        </a:p>
      </dgm:t>
    </dgm:pt>
    <dgm:pt modelId="{7B3D9336-C1AE-4275-B8C3-1E4FEB6BC566}" type="pres">
      <dgm:prSet presAssocID="{23AFE8D6-2AE2-4E30-B526-A3D83F181CE3}" presName="spacing" presStyleCnt="0"/>
      <dgm:spPr/>
    </dgm:pt>
    <dgm:pt modelId="{0722B97F-9A07-407F-BEB6-4175E28F09C0}" type="pres">
      <dgm:prSet presAssocID="{383D5361-C9D3-4983-BCB6-7477B7966F95}" presName="composite" presStyleCnt="0"/>
      <dgm:spPr/>
    </dgm:pt>
    <dgm:pt modelId="{CBE0A445-81D5-45C1-B123-288EB0FD710A}" type="pres">
      <dgm:prSet presAssocID="{383D5361-C9D3-4983-BCB6-7477B7966F95}" presName="imgShp" presStyleLbl="fgImgPlace1" presStyleIdx="3" presStyleCnt="6" custScaleX="107721" custScaleY="125976"/>
      <dgm:spPr>
        <a:blipFill>
          <a:blip xmlns:r="http://schemas.openxmlformats.org/officeDocument/2006/relationships" r:embed="rId1" cstate="print">
            <a:extLst>
              <a:ext uri="{28A0092B-C50C-407E-A947-70E740481C1C}">
                <a14:useLocalDpi xmlns="" xmlns:a14="http://schemas.microsoft.com/office/drawing/2010/main" val="0"/>
              </a:ext>
            </a:extLst>
          </a:blip>
          <a:srcRect/>
          <a:stretch>
            <a:fillRect/>
          </a:stretch>
        </a:blipFill>
      </dgm:spPr>
    </dgm:pt>
    <dgm:pt modelId="{729F19EB-9945-41C4-95E1-7832BB6FFE9A}" type="pres">
      <dgm:prSet presAssocID="{383D5361-C9D3-4983-BCB6-7477B7966F95}" presName="txShp" presStyleLbl="node1" presStyleIdx="3" presStyleCnt="6" custScaleX="112705" custScaleY="123695">
        <dgm:presLayoutVars>
          <dgm:bulletEnabled val="1"/>
        </dgm:presLayoutVars>
      </dgm:prSet>
      <dgm:spPr/>
      <dgm:t>
        <a:bodyPr/>
        <a:lstStyle/>
        <a:p>
          <a:endParaRPr lang="zh-CN" altLang="en-US"/>
        </a:p>
      </dgm:t>
    </dgm:pt>
    <dgm:pt modelId="{149AAEA2-7ABF-4283-B5ED-8D6483A4EF33}" type="pres">
      <dgm:prSet presAssocID="{3134CDC4-79EA-4B80-AE3B-6DFFA8F5F68A}" presName="spacing" presStyleCnt="0"/>
      <dgm:spPr/>
    </dgm:pt>
    <dgm:pt modelId="{895062C2-8C6B-4F53-ACA5-9415BDD415E4}" type="pres">
      <dgm:prSet presAssocID="{23521C22-FFAF-424F-969C-3864638AC62D}" presName="composite" presStyleCnt="0"/>
      <dgm:spPr/>
    </dgm:pt>
    <dgm:pt modelId="{26F9A14E-B432-4AFB-B46D-0DD74FD51192}" type="pres">
      <dgm:prSet presAssocID="{23521C22-FFAF-424F-969C-3864638AC62D}" presName="imgShp" presStyleLbl="fgImgPlace1" presStyleIdx="4" presStyleCnt="6" custScaleX="107721" custScaleY="125976"/>
      <dgm:spPr>
        <a:blipFill>
          <a:blip xmlns:r="http://schemas.openxmlformats.org/officeDocument/2006/relationships" r:embed="rId1" cstate="print">
            <a:extLst>
              <a:ext uri="{28A0092B-C50C-407E-A947-70E740481C1C}">
                <a14:useLocalDpi xmlns="" xmlns:a14="http://schemas.microsoft.com/office/drawing/2010/main" val="0"/>
              </a:ext>
            </a:extLst>
          </a:blip>
          <a:srcRect/>
          <a:stretch>
            <a:fillRect/>
          </a:stretch>
        </a:blipFill>
      </dgm:spPr>
    </dgm:pt>
    <dgm:pt modelId="{DE5155C4-150D-45C4-A510-B05B0AC140F9}" type="pres">
      <dgm:prSet presAssocID="{23521C22-FFAF-424F-969C-3864638AC62D}" presName="txShp" presStyleLbl="node1" presStyleIdx="4" presStyleCnt="6" custScaleX="112705" custScaleY="123695">
        <dgm:presLayoutVars>
          <dgm:bulletEnabled val="1"/>
        </dgm:presLayoutVars>
      </dgm:prSet>
      <dgm:spPr/>
      <dgm:t>
        <a:bodyPr/>
        <a:lstStyle/>
        <a:p>
          <a:endParaRPr lang="zh-CN" altLang="en-US"/>
        </a:p>
      </dgm:t>
    </dgm:pt>
    <dgm:pt modelId="{5EB02CF5-4E91-4B6D-BA50-DCBCF8C2DC07}" type="pres">
      <dgm:prSet presAssocID="{62E56DB7-566C-426F-88EB-4B47BFAB96CB}" presName="spacing" presStyleCnt="0"/>
      <dgm:spPr/>
    </dgm:pt>
    <dgm:pt modelId="{19FC5639-9BBE-43B2-A7F1-D86276545A33}" type="pres">
      <dgm:prSet presAssocID="{094F3BE2-C3D8-4719-9271-E7438AD2BAA8}" presName="composite" presStyleCnt="0"/>
      <dgm:spPr/>
    </dgm:pt>
    <dgm:pt modelId="{A4157CF6-9332-4AAA-A0A5-CA984BFD6F72}" type="pres">
      <dgm:prSet presAssocID="{094F3BE2-C3D8-4719-9271-E7438AD2BAA8}" presName="imgShp" presStyleLbl="fgImgPlace1" presStyleIdx="5" presStyleCnt="6" custScaleX="107721" custScaleY="125976"/>
      <dgm:spPr>
        <a:blipFill>
          <a:blip xmlns:r="http://schemas.openxmlformats.org/officeDocument/2006/relationships" r:embed="rId1" cstate="print">
            <a:extLst>
              <a:ext uri="{28A0092B-C50C-407E-A947-70E740481C1C}">
                <a14:useLocalDpi xmlns="" xmlns:a14="http://schemas.microsoft.com/office/drawing/2010/main" val="0"/>
              </a:ext>
            </a:extLst>
          </a:blip>
          <a:srcRect/>
          <a:stretch>
            <a:fillRect/>
          </a:stretch>
        </a:blipFill>
      </dgm:spPr>
    </dgm:pt>
    <dgm:pt modelId="{6C21668D-61D3-4528-AAE6-7E51D6B0D01D}" type="pres">
      <dgm:prSet presAssocID="{094F3BE2-C3D8-4719-9271-E7438AD2BAA8}" presName="txShp" presStyleLbl="node1" presStyleIdx="5" presStyleCnt="6" custScaleX="112705" custScaleY="123695">
        <dgm:presLayoutVars>
          <dgm:bulletEnabled val="1"/>
        </dgm:presLayoutVars>
      </dgm:prSet>
      <dgm:spPr/>
      <dgm:t>
        <a:bodyPr/>
        <a:lstStyle/>
        <a:p>
          <a:endParaRPr lang="zh-CN" altLang="en-US"/>
        </a:p>
      </dgm:t>
    </dgm:pt>
  </dgm:ptLst>
  <dgm:cxnLst>
    <dgm:cxn modelId="{4FF8E702-BFFF-41A8-BAD3-87502E223558}" srcId="{838A51AD-71CF-4C5B-B8A2-8345B0D82A28}" destId="{513E228C-239D-411A-B005-50BCFADDBC91}" srcOrd="1" destOrd="0" parTransId="{3433F725-2EAC-40B0-B023-35D1C15B1655}" sibTransId="{57CE91AC-1E5D-4846-9471-E39472A6D36B}"/>
    <dgm:cxn modelId="{3896DA84-3E0B-4582-AD73-5C5BCF7D6AFF}" type="presOf" srcId="{9BFF7608-535C-47FD-A358-D78272B173B6}" destId="{9E99DA9D-652F-4D0B-B735-E350DAE0868E}" srcOrd="0" destOrd="0" presId="urn:microsoft.com/office/officeart/2005/8/layout/vList3#1"/>
    <dgm:cxn modelId="{1CBEE526-7D0F-47A8-97AF-A3F10C9B73F5}" type="presOf" srcId="{23521C22-FFAF-424F-969C-3864638AC62D}" destId="{DE5155C4-150D-45C4-A510-B05B0AC140F9}" srcOrd="0" destOrd="0" presId="urn:microsoft.com/office/officeart/2005/8/layout/vList3#1"/>
    <dgm:cxn modelId="{438D6969-D0E4-4652-90D0-92CA6172C664}" type="presOf" srcId="{094F3BE2-C3D8-4719-9271-E7438AD2BAA8}" destId="{6C21668D-61D3-4528-AAE6-7E51D6B0D01D}" srcOrd="0" destOrd="0" presId="urn:microsoft.com/office/officeart/2005/8/layout/vList3#1"/>
    <dgm:cxn modelId="{FDC200B4-D91D-48FA-B7B0-8BF850ED5F53}" type="presOf" srcId="{E93F0C7A-E1D2-4880-94FE-388F5067A277}" destId="{E4871D8F-48AF-42BE-B8A5-0E3C31D6AE2D}" srcOrd="0" destOrd="0" presId="urn:microsoft.com/office/officeart/2005/8/layout/vList3#1"/>
    <dgm:cxn modelId="{526F02A8-769B-4106-85CF-90DD17F53D41}" srcId="{838A51AD-71CF-4C5B-B8A2-8345B0D82A28}" destId="{094F3BE2-C3D8-4719-9271-E7438AD2BAA8}" srcOrd="5" destOrd="0" parTransId="{8B2E68F4-A91C-49D8-9221-3A8A21D8EDB5}" sibTransId="{778C969D-ED09-4B83-AE21-0543BD094948}"/>
    <dgm:cxn modelId="{83B80E2C-8203-46F0-820A-571C896BCC27}" srcId="{838A51AD-71CF-4C5B-B8A2-8345B0D82A28}" destId="{23521C22-FFAF-424F-969C-3864638AC62D}" srcOrd="4" destOrd="0" parTransId="{C5E9A697-0176-43FE-8FAC-3FE3799E1E8A}" sibTransId="{62E56DB7-566C-426F-88EB-4B47BFAB96CB}"/>
    <dgm:cxn modelId="{119437B4-BF46-42C2-9D12-E1C7469AF292}" srcId="{838A51AD-71CF-4C5B-B8A2-8345B0D82A28}" destId="{9BFF7608-535C-47FD-A358-D78272B173B6}" srcOrd="2" destOrd="0" parTransId="{D3EB98D9-5DE5-44BD-A98E-E523F75854BD}" sibTransId="{23AFE8D6-2AE2-4E30-B526-A3D83F181CE3}"/>
    <dgm:cxn modelId="{BA6EA654-5CD0-4144-979C-13D243B786F3}" srcId="{838A51AD-71CF-4C5B-B8A2-8345B0D82A28}" destId="{E93F0C7A-E1D2-4880-94FE-388F5067A277}" srcOrd="0" destOrd="0" parTransId="{EC8465A4-3522-446A-BCFB-E10FC0BFE456}" sibTransId="{8B638FF3-15DA-4D59-A696-A5590D8736D5}"/>
    <dgm:cxn modelId="{FAC0E64C-F4DC-4DDF-B29D-5932CDC3EB2C}" type="presOf" srcId="{513E228C-239D-411A-B005-50BCFADDBC91}" destId="{91DEFD0A-7CF3-41C9-A037-50468B30113F}" srcOrd="0" destOrd="0" presId="urn:microsoft.com/office/officeart/2005/8/layout/vList3#1"/>
    <dgm:cxn modelId="{ADE8ACE3-BF4B-4AA7-9194-E20C59120C8D}" srcId="{838A51AD-71CF-4C5B-B8A2-8345B0D82A28}" destId="{383D5361-C9D3-4983-BCB6-7477B7966F95}" srcOrd="3" destOrd="0" parTransId="{58BC0845-A22A-4D38-948B-4ACB9BF591A2}" sibTransId="{3134CDC4-79EA-4B80-AE3B-6DFFA8F5F68A}"/>
    <dgm:cxn modelId="{0EF23ACE-EBDF-4F57-BA2B-0C0CB8CA465D}" type="presOf" srcId="{383D5361-C9D3-4983-BCB6-7477B7966F95}" destId="{729F19EB-9945-41C4-95E1-7832BB6FFE9A}" srcOrd="0" destOrd="0" presId="urn:microsoft.com/office/officeart/2005/8/layout/vList3#1"/>
    <dgm:cxn modelId="{B8596258-2E9C-4BD6-844E-16A809D6E5C6}" type="presOf" srcId="{838A51AD-71CF-4C5B-B8A2-8345B0D82A28}" destId="{68D4D4DC-4D70-4758-897F-E4BDEB0F0DC7}" srcOrd="0" destOrd="0" presId="urn:microsoft.com/office/officeart/2005/8/layout/vList3#1"/>
    <dgm:cxn modelId="{4B85A1F4-F226-4920-B5F9-BDD88CDB5D36}" type="presParOf" srcId="{68D4D4DC-4D70-4758-897F-E4BDEB0F0DC7}" destId="{0D003700-7ED0-4687-86D7-ED66D5BF3A9E}" srcOrd="0" destOrd="0" presId="urn:microsoft.com/office/officeart/2005/8/layout/vList3#1"/>
    <dgm:cxn modelId="{D822C42F-B11B-4E04-B8A9-A4D10BDED585}" type="presParOf" srcId="{0D003700-7ED0-4687-86D7-ED66D5BF3A9E}" destId="{2F12BB90-31BD-4BF3-A747-A623CFA5F926}" srcOrd="0" destOrd="0" presId="urn:microsoft.com/office/officeart/2005/8/layout/vList3#1"/>
    <dgm:cxn modelId="{780CB5E2-E4F2-4E32-9300-5CFE0866F0D8}" type="presParOf" srcId="{0D003700-7ED0-4687-86D7-ED66D5BF3A9E}" destId="{E4871D8F-48AF-42BE-B8A5-0E3C31D6AE2D}" srcOrd="1" destOrd="0" presId="urn:microsoft.com/office/officeart/2005/8/layout/vList3#1"/>
    <dgm:cxn modelId="{F4130CDD-C046-49BE-8F96-254B26116A17}" type="presParOf" srcId="{68D4D4DC-4D70-4758-897F-E4BDEB0F0DC7}" destId="{0BA2B01E-EDFE-4D61-A679-FB8A7CDEBA20}" srcOrd="1" destOrd="0" presId="urn:microsoft.com/office/officeart/2005/8/layout/vList3#1"/>
    <dgm:cxn modelId="{E158EDDA-2975-4809-893C-DEB75097B89E}" type="presParOf" srcId="{68D4D4DC-4D70-4758-897F-E4BDEB0F0DC7}" destId="{8449D8EA-157B-4BD7-BB2E-AFD3215842F3}" srcOrd="2" destOrd="0" presId="urn:microsoft.com/office/officeart/2005/8/layout/vList3#1"/>
    <dgm:cxn modelId="{5326DF49-AA00-4CC3-8F37-DEE8970F49A9}" type="presParOf" srcId="{8449D8EA-157B-4BD7-BB2E-AFD3215842F3}" destId="{DCB9E932-23AF-44A9-86D7-4B80F7D5A204}" srcOrd="0" destOrd="0" presId="urn:microsoft.com/office/officeart/2005/8/layout/vList3#1"/>
    <dgm:cxn modelId="{73E37D3D-3B09-4082-98BF-DFD8047B8DE0}" type="presParOf" srcId="{8449D8EA-157B-4BD7-BB2E-AFD3215842F3}" destId="{91DEFD0A-7CF3-41C9-A037-50468B30113F}" srcOrd="1" destOrd="0" presId="urn:microsoft.com/office/officeart/2005/8/layout/vList3#1"/>
    <dgm:cxn modelId="{8E570A5D-0B25-4EF0-B2A8-F028FD569A72}" type="presParOf" srcId="{68D4D4DC-4D70-4758-897F-E4BDEB0F0DC7}" destId="{0401B216-9DC6-45AD-AEBF-48E526E9D1AC}" srcOrd="3" destOrd="0" presId="urn:microsoft.com/office/officeart/2005/8/layout/vList3#1"/>
    <dgm:cxn modelId="{AAEAD2F7-5F46-47D8-8217-926D6183F602}" type="presParOf" srcId="{68D4D4DC-4D70-4758-897F-E4BDEB0F0DC7}" destId="{E3FE6AD7-6143-4BAA-AB93-3DCFA616A262}" srcOrd="4" destOrd="0" presId="urn:microsoft.com/office/officeart/2005/8/layout/vList3#1"/>
    <dgm:cxn modelId="{DC57921E-7C6E-48AC-89D5-11663299CD70}" type="presParOf" srcId="{E3FE6AD7-6143-4BAA-AB93-3DCFA616A262}" destId="{BC733891-49D8-4232-8FDC-BBF05A49F471}" srcOrd="0" destOrd="0" presId="urn:microsoft.com/office/officeart/2005/8/layout/vList3#1"/>
    <dgm:cxn modelId="{FE776C93-0BC5-4FFC-BC98-C4B3332231D5}" type="presParOf" srcId="{E3FE6AD7-6143-4BAA-AB93-3DCFA616A262}" destId="{9E99DA9D-652F-4D0B-B735-E350DAE0868E}" srcOrd="1" destOrd="0" presId="urn:microsoft.com/office/officeart/2005/8/layout/vList3#1"/>
    <dgm:cxn modelId="{BFC594B4-08B8-4B4F-818F-E61C5C8A6647}" type="presParOf" srcId="{68D4D4DC-4D70-4758-897F-E4BDEB0F0DC7}" destId="{7B3D9336-C1AE-4275-B8C3-1E4FEB6BC566}" srcOrd="5" destOrd="0" presId="urn:microsoft.com/office/officeart/2005/8/layout/vList3#1"/>
    <dgm:cxn modelId="{5BCF2D5E-2CF3-4210-A788-5ECFBD613FFD}" type="presParOf" srcId="{68D4D4DC-4D70-4758-897F-E4BDEB0F0DC7}" destId="{0722B97F-9A07-407F-BEB6-4175E28F09C0}" srcOrd="6" destOrd="0" presId="urn:microsoft.com/office/officeart/2005/8/layout/vList3#1"/>
    <dgm:cxn modelId="{7A524559-746F-4393-B961-0105538081B6}" type="presParOf" srcId="{0722B97F-9A07-407F-BEB6-4175E28F09C0}" destId="{CBE0A445-81D5-45C1-B123-288EB0FD710A}" srcOrd="0" destOrd="0" presId="urn:microsoft.com/office/officeart/2005/8/layout/vList3#1"/>
    <dgm:cxn modelId="{F2FF4F1F-AA9D-4820-BE42-B6EB2D8888FD}" type="presParOf" srcId="{0722B97F-9A07-407F-BEB6-4175E28F09C0}" destId="{729F19EB-9945-41C4-95E1-7832BB6FFE9A}" srcOrd="1" destOrd="0" presId="urn:microsoft.com/office/officeart/2005/8/layout/vList3#1"/>
    <dgm:cxn modelId="{9D8DA6C5-7095-4EAE-A1B9-50548EB75FFD}" type="presParOf" srcId="{68D4D4DC-4D70-4758-897F-E4BDEB0F0DC7}" destId="{149AAEA2-7ABF-4283-B5ED-8D6483A4EF33}" srcOrd="7" destOrd="0" presId="urn:microsoft.com/office/officeart/2005/8/layout/vList3#1"/>
    <dgm:cxn modelId="{15996A3D-43F3-4F02-A4CF-8535A82D6DAE}" type="presParOf" srcId="{68D4D4DC-4D70-4758-897F-E4BDEB0F0DC7}" destId="{895062C2-8C6B-4F53-ACA5-9415BDD415E4}" srcOrd="8" destOrd="0" presId="urn:microsoft.com/office/officeart/2005/8/layout/vList3#1"/>
    <dgm:cxn modelId="{0140E405-5F5E-4C7D-AE58-698F76370FE7}" type="presParOf" srcId="{895062C2-8C6B-4F53-ACA5-9415BDD415E4}" destId="{26F9A14E-B432-4AFB-B46D-0DD74FD51192}" srcOrd="0" destOrd="0" presId="urn:microsoft.com/office/officeart/2005/8/layout/vList3#1"/>
    <dgm:cxn modelId="{0585B6C0-A50C-4F87-A449-AFC1A9FB3241}" type="presParOf" srcId="{895062C2-8C6B-4F53-ACA5-9415BDD415E4}" destId="{DE5155C4-150D-45C4-A510-B05B0AC140F9}" srcOrd="1" destOrd="0" presId="urn:microsoft.com/office/officeart/2005/8/layout/vList3#1"/>
    <dgm:cxn modelId="{06321DB6-5141-4F7E-BEB7-65A93BF8F523}" type="presParOf" srcId="{68D4D4DC-4D70-4758-897F-E4BDEB0F0DC7}" destId="{5EB02CF5-4E91-4B6D-BA50-DCBCF8C2DC07}" srcOrd="9" destOrd="0" presId="urn:microsoft.com/office/officeart/2005/8/layout/vList3#1"/>
    <dgm:cxn modelId="{CE4B7628-C1E3-4268-8930-1EB28650F1DC}" type="presParOf" srcId="{68D4D4DC-4D70-4758-897F-E4BDEB0F0DC7}" destId="{19FC5639-9BBE-43B2-A7F1-D86276545A33}" srcOrd="10" destOrd="0" presId="urn:microsoft.com/office/officeart/2005/8/layout/vList3#1"/>
    <dgm:cxn modelId="{B751E983-5281-45C5-A204-2CE3A7C94EC1}" type="presParOf" srcId="{19FC5639-9BBE-43B2-A7F1-D86276545A33}" destId="{A4157CF6-9332-4AAA-A0A5-CA984BFD6F72}" srcOrd="0" destOrd="0" presId="urn:microsoft.com/office/officeart/2005/8/layout/vList3#1"/>
    <dgm:cxn modelId="{6ABE5114-7CA4-4B34-BCAE-D5F20BE09B50}" type="presParOf" srcId="{19FC5639-9BBE-43B2-A7F1-D86276545A33}" destId="{6C21668D-61D3-4528-AAE6-7E51D6B0D01D}" srcOrd="1" destOrd="0" presId="urn:microsoft.com/office/officeart/2005/8/layout/vList3#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9F07B18-D6B5-4D16-80D0-C13155A94FAB}">
      <dsp:nvSpPr>
        <dsp:cNvPr id="0" name=""/>
        <dsp:cNvSpPr/>
      </dsp:nvSpPr>
      <dsp:spPr>
        <a:xfrm>
          <a:off x="107" y="250819"/>
          <a:ext cx="3315160" cy="420449"/>
        </a:xfrm>
        <a:prstGeom prst="roundRect">
          <a:avLst>
            <a:gd name="adj" fmla="val 10000"/>
          </a:avLst>
        </a:prstGeom>
        <a:solidFill>
          <a:srgbClr val="FF000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en-US" altLang="zh-CN" sz="1400" b="1" kern="1200" dirty="0" smtClean="0">
              <a:latin typeface="微软雅黑" panose="020B0503020204020204" pitchFamily="34" charset="-122"/>
              <a:ea typeface="微软雅黑" panose="020B0503020204020204" pitchFamily="34" charset="-122"/>
            </a:rPr>
            <a:t>16</a:t>
          </a:r>
          <a:r>
            <a:rPr lang="zh-CN" altLang="en-US" sz="1400" b="1" kern="1200" dirty="0" smtClean="0">
              <a:latin typeface="微软雅黑" panose="020B0503020204020204" pitchFamily="34" charset="-122"/>
              <a:ea typeface="微软雅黑" panose="020B0503020204020204" pitchFamily="34" charset="-122"/>
            </a:rPr>
            <a:t>字方针</a:t>
          </a:r>
          <a:endParaRPr lang="zh-CN" altLang="en-US" sz="1400" b="1" kern="1200" dirty="0">
            <a:latin typeface="微软雅黑" panose="020B0503020204020204" pitchFamily="34" charset="-122"/>
            <a:ea typeface="微软雅黑" panose="020B0503020204020204" pitchFamily="34" charset="-122"/>
          </a:endParaRPr>
        </a:p>
      </dsp:txBody>
      <dsp:txXfrm>
        <a:off x="107" y="250819"/>
        <a:ext cx="3315160" cy="420449"/>
      </dsp:txXfrm>
    </dsp:sp>
    <dsp:sp modelId="{FA4D7512-1874-4DAD-A2DD-5DD5D65F611A}">
      <dsp:nvSpPr>
        <dsp:cNvPr id="0" name=""/>
        <dsp:cNvSpPr/>
      </dsp:nvSpPr>
      <dsp:spPr>
        <a:xfrm>
          <a:off x="331623" y="671268"/>
          <a:ext cx="331516" cy="315337"/>
        </a:xfrm>
        <a:custGeom>
          <a:avLst/>
          <a:gdLst/>
          <a:ahLst/>
          <a:cxnLst/>
          <a:rect l="0" t="0" r="0" b="0"/>
          <a:pathLst>
            <a:path>
              <a:moveTo>
                <a:pt x="0" y="0"/>
              </a:moveTo>
              <a:lnTo>
                <a:pt x="0" y="315337"/>
              </a:lnTo>
              <a:lnTo>
                <a:pt x="331516" y="315337"/>
              </a:lnTo>
            </a:path>
          </a:pathLst>
        </a:custGeom>
        <a:noFill/>
        <a:ln w="9525" cap="flat" cmpd="sng" algn="ctr">
          <a:solidFill>
            <a:srgbClr val="FF0000"/>
          </a:solidFill>
          <a:prstDash val="solid"/>
        </a:ln>
        <a:effectLst/>
      </dsp:spPr>
      <dsp:style>
        <a:lnRef idx="1">
          <a:scrgbClr r="0" g="0" b="0"/>
        </a:lnRef>
        <a:fillRef idx="0">
          <a:scrgbClr r="0" g="0" b="0"/>
        </a:fillRef>
        <a:effectRef idx="0">
          <a:scrgbClr r="0" g="0" b="0"/>
        </a:effectRef>
        <a:fontRef idx="minor"/>
      </dsp:style>
    </dsp:sp>
    <dsp:sp modelId="{B92BF999-9B77-48A7-99F4-EC2A617E63AA}">
      <dsp:nvSpPr>
        <dsp:cNvPr id="0" name=""/>
        <dsp:cNvSpPr/>
      </dsp:nvSpPr>
      <dsp:spPr>
        <a:xfrm>
          <a:off x="663139" y="776381"/>
          <a:ext cx="2652128" cy="420449"/>
        </a:xfrm>
        <a:prstGeom prst="roundRect">
          <a:avLst>
            <a:gd name="adj" fmla="val 10000"/>
          </a:avLst>
        </a:prstGeom>
        <a:solidFill>
          <a:schemeClr val="lt1">
            <a:alpha val="90000"/>
            <a:hueOff val="0"/>
            <a:satOff val="0"/>
            <a:lumOff val="0"/>
            <a:alphaOff val="0"/>
          </a:schemeClr>
        </a:solidFill>
        <a:ln w="9525" cap="flat" cmpd="sng" algn="ctr">
          <a:solidFill>
            <a:srgbClr val="FF0000"/>
          </a:solidFill>
          <a:prstDash val="solid"/>
        </a:ln>
        <a:effectLst/>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CN" altLang="en-US" sz="1400" kern="1200" dirty="0" smtClean="0">
              <a:latin typeface="微软雅黑" panose="020B0503020204020204" pitchFamily="34" charset="-122"/>
              <a:ea typeface="微软雅黑" panose="020B0503020204020204" pitchFamily="34" charset="-122"/>
              <a:cs typeface="Times New Roman" panose="02020603050405020304" pitchFamily="18" charset="0"/>
            </a:rPr>
            <a:t>坚持标准</a:t>
          </a:r>
          <a:endParaRPr lang="zh-CN" altLang="en-US" sz="1400" kern="1200" dirty="0">
            <a:latin typeface="微软雅黑" panose="020B0503020204020204" pitchFamily="34" charset="-122"/>
            <a:ea typeface="微软雅黑" panose="020B0503020204020204" pitchFamily="34" charset="-122"/>
          </a:endParaRPr>
        </a:p>
      </dsp:txBody>
      <dsp:txXfrm>
        <a:off x="663139" y="776381"/>
        <a:ext cx="2652128" cy="420449"/>
      </dsp:txXfrm>
    </dsp:sp>
    <dsp:sp modelId="{43FA9E6B-6B42-4752-8F23-4FC54716CCF0}">
      <dsp:nvSpPr>
        <dsp:cNvPr id="0" name=""/>
        <dsp:cNvSpPr/>
      </dsp:nvSpPr>
      <dsp:spPr>
        <a:xfrm>
          <a:off x="331623" y="671268"/>
          <a:ext cx="331516" cy="840899"/>
        </a:xfrm>
        <a:custGeom>
          <a:avLst/>
          <a:gdLst/>
          <a:ahLst/>
          <a:cxnLst/>
          <a:rect l="0" t="0" r="0" b="0"/>
          <a:pathLst>
            <a:path>
              <a:moveTo>
                <a:pt x="0" y="0"/>
              </a:moveTo>
              <a:lnTo>
                <a:pt x="0" y="840899"/>
              </a:lnTo>
              <a:lnTo>
                <a:pt x="331516" y="840899"/>
              </a:lnTo>
            </a:path>
          </a:pathLst>
        </a:custGeom>
        <a:noFill/>
        <a:ln w="9525" cap="flat" cmpd="sng" algn="ctr">
          <a:solidFill>
            <a:srgbClr val="FF0000"/>
          </a:solidFill>
          <a:prstDash val="solid"/>
        </a:ln>
        <a:effectLst/>
      </dsp:spPr>
      <dsp:style>
        <a:lnRef idx="1">
          <a:scrgbClr r="0" g="0" b="0"/>
        </a:lnRef>
        <a:fillRef idx="0">
          <a:scrgbClr r="0" g="0" b="0"/>
        </a:fillRef>
        <a:effectRef idx="0">
          <a:scrgbClr r="0" g="0" b="0"/>
        </a:effectRef>
        <a:fontRef idx="minor"/>
      </dsp:style>
    </dsp:sp>
    <dsp:sp modelId="{8D27F794-D7A4-4C63-89D7-5B6D501146E3}">
      <dsp:nvSpPr>
        <dsp:cNvPr id="0" name=""/>
        <dsp:cNvSpPr/>
      </dsp:nvSpPr>
      <dsp:spPr>
        <a:xfrm>
          <a:off x="663139" y="1301943"/>
          <a:ext cx="2652128" cy="420449"/>
        </a:xfrm>
        <a:prstGeom prst="roundRect">
          <a:avLst>
            <a:gd name="adj" fmla="val 10000"/>
          </a:avLst>
        </a:prstGeom>
        <a:solidFill>
          <a:schemeClr val="lt1">
            <a:alpha val="90000"/>
            <a:hueOff val="0"/>
            <a:satOff val="0"/>
            <a:lumOff val="0"/>
            <a:alphaOff val="0"/>
          </a:schemeClr>
        </a:solidFill>
        <a:ln w="9525" cap="flat" cmpd="sng" algn="ctr">
          <a:solidFill>
            <a:srgbClr val="FF0000"/>
          </a:solidFill>
          <a:prstDash val="solid"/>
        </a:ln>
        <a:effectLst/>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CN" altLang="en-US" sz="1400" kern="1200" dirty="0" smtClean="0">
              <a:latin typeface="微软雅黑" panose="020B0503020204020204" pitchFamily="34" charset="-122"/>
              <a:ea typeface="微软雅黑" panose="020B0503020204020204" pitchFamily="34" charset="-122"/>
              <a:cs typeface="Times New Roman" panose="02020603050405020304" pitchFamily="18" charset="0"/>
            </a:rPr>
            <a:t>保证质量</a:t>
          </a:r>
          <a:endParaRPr lang="zh-CN" altLang="en-US" sz="1400" kern="1200" dirty="0">
            <a:latin typeface="微软雅黑" panose="020B0503020204020204" pitchFamily="34" charset="-122"/>
            <a:ea typeface="微软雅黑" panose="020B0503020204020204" pitchFamily="34" charset="-122"/>
          </a:endParaRPr>
        </a:p>
      </dsp:txBody>
      <dsp:txXfrm>
        <a:off x="663139" y="1301943"/>
        <a:ext cx="2652128" cy="420449"/>
      </dsp:txXfrm>
    </dsp:sp>
    <dsp:sp modelId="{C2EBAE49-1971-4B1F-B37C-EA222C388307}">
      <dsp:nvSpPr>
        <dsp:cNvPr id="0" name=""/>
        <dsp:cNvSpPr/>
      </dsp:nvSpPr>
      <dsp:spPr>
        <a:xfrm>
          <a:off x="331623" y="671268"/>
          <a:ext cx="331516" cy="1366461"/>
        </a:xfrm>
        <a:custGeom>
          <a:avLst/>
          <a:gdLst/>
          <a:ahLst/>
          <a:cxnLst/>
          <a:rect l="0" t="0" r="0" b="0"/>
          <a:pathLst>
            <a:path>
              <a:moveTo>
                <a:pt x="0" y="0"/>
              </a:moveTo>
              <a:lnTo>
                <a:pt x="0" y="1366461"/>
              </a:lnTo>
              <a:lnTo>
                <a:pt x="331516" y="1366461"/>
              </a:lnTo>
            </a:path>
          </a:pathLst>
        </a:custGeom>
        <a:noFill/>
        <a:ln w="9525" cap="flat" cmpd="sng" algn="ctr">
          <a:solidFill>
            <a:srgbClr val="FF0000"/>
          </a:solidFill>
          <a:prstDash val="solid"/>
        </a:ln>
        <a:effectLst/>
      </dsp:spPr>
      <dsp:style>
        <a:lnRef idx="1">
          <a:scrgbClr r="0" g="0" b="0"/>
        </a:lnRef>
        <a:fillRef idx="0">
          <a:scrgbClr r="0" g="0" b="0"/>
        </a:fillRef>
        <a:effectRef idx="0">
          <a:scrgbClr r="0" g="0" b="0"/>
        </a:effectRef>
        <a:fontRef idx="minor"/>
      </dsp:style>
    </dsp:sp>
    <dsp:sp modelId="{52D14AAF-2DDA-4C61-9AA1-BDEB75F9F77F}">
      <dsp:nvSpPr>
        <dsp:cNvPr id="0" name=""/>
        <dsp:cNvSpPr/>
      </dsp:nvSpPr>
      <dsp:spPr>
        <a:xfrm>
          <a:off x="663139" y="1827505"/>
          <a:ext cx="2652128" cy="420449"/>
        </a:xfrm>
        <a:prstGeom prst="roundRect">
          <a:avLst>
            <a:gd name="adj" fmla="val 10000"/>
          </a:avLst>
        </a:prstGeom>
        <a:solidFill>
          <a:schemeClr val="lt1">
            <a:alpha val="90000"/>
            <a:hueOff val="0"/>
            <a:satOff val="0"/>
            <a:lumOff val="0"/>
            <a:alphaOff val="0"/>
          </a:schemeClr>
        </a:solidFill>
        <a:ln w="9525" cap="flat" cmpd="sng" algn="ctr">
          <a:solidFill>
            <a:srgbClr val="FF0000"/>
          </a:solidFill>
          <a:prstDash val="solid"/>
        </a:ln>
        <a:effectLst/>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CN" altLang="en-US" sz="1400" kern="1200" dirty="0" smtClean="0">
              <a:latin typeface="微软雅黑" panose="020B0503020204020204" pitchFamily="34" charset="-122"/>
              <a:ea typeface="微软雅黑" panose="020B0503020204020204" pitchFamily="34" charset="-122"/>
              <a:cs typeface="Times New Roman" panose="02020603050405020304" pitchFamily="18" charset="0"/>
            </a:rPr>
            <a:t>改善结构</a:t>
          </a:r>
          <a:endParaRPr lang="zh-CN" altLang="en-US" sz="1400" kern="1200" dirty="0">
            <a:latin typeface="微软雅黑" panose="020B0503020204020204" pitchFamily="34" charset="-122"/>
            <a:ea typeface="微软雅黑" panose="020B0503020204020204" pitchFamily="34" charset="-122"/>
          </a:endParaRPr>
        </a:p>
      </dsp:txBody>
      <dsp:txXfrm>
        <a:off x="663139" y="1827505"/>
        <a:ext cx="2652128" cy="420449"/>
      </dsp:txXfrm>
    </dsp:sp>
    <dsp:sp modelId="{7A0ED920-3AD1-418D-9899-254FBAF881DB}">
      <dsp:nvSpPr>
        <dsp:cNvPr id="0" name=""/>
        <dsp:cNvSpPr/>
      </dsp:nvSpPr>
      <dsp:spPr>
        <a:xfrm>
          <a:off x="331623" y="671268"/>
          <a:ext cx="331516" cy="1892022"/>
        </a:xfrm>
        <a:custGeom>
          <a:avLst/>
          <a:gdLst/>
          <a:ahLst/>
          <a:cxnLst/>
          <a:rect l="0" t="0" r="0" b="0"/>
          <a:pathLst>
            <a:path>
              <a:moveTo>
                <a:pt x="0" y="0"/>
              </a:moveTo>
              <a:lnTo>
                <a:pt x="0" y="1892022"/>
              </a:lnTo>
              <a:lnTo>
                <a:pt x="331516" y="1892022"/>
              </a:lnTo>
            </a:path>
          </a:pathLst>
        </a:custGeom>
        <a:noFill/>
        <a:ln w="9525" cap="flat" cmpd="sng" algn="ctr">
          <a:solidFill>
            <a:srgbClr val="FF0000"/>
          </a:solidFill>
          <a:prstDash val="solid"/>
        </a:ln>
        <a:effectLst/>
      </dsp:spPr>
      <dsp:style>
        <a:lnRef idx="1">
          <a:scrgbClr r="0" g="0" b="0"/>
        </a:lnRef>
        <a:fillRef idx="0">
          <a:scrgbClr r="0" g="0" b="0"/>
        </a:fillRef>
        <a:effectRef idx="0">
          <a:scrgbClr r="0" g="0" b="0"/>
        </a:effectRef>
        <a:fontRef idx="minor"/>
      </dsp:style>
    </dsp:sp>
    <dsp:sp modelId="{05D4F8CB-D026-4E78-A848-D205D274C9A6}">
      <dsp:nvSpPr>
        <dsp:cNvPr id="0" name=""/>
        <dsp:cNvSpPr/>
      </dsp:nvSpPr>
      <dsp:spPr>
        <a:xfrm>
          <a:off x="663139" y="2353067"/>
          <a:ext cx="2652128" cy="420449"/>
        </a:xfrm>
        <a:prstGeom prst="roundRect">
          <a:avLst>
            <a:gd name="adj" fmla="val 10000"/>
          </a:avLst>
        </a:prstGeom>
        <a:solidFill>
          <a:schemeClr val="lt1">
            <a:alpha val="90000"/>
            <a:hueOff val="0"/>
            <a:satOff val="0"/>
            <a:lumOff val="0"/>
            <a:alphaOff val="0"/>
          </a:schemeClr>
        </a:solidFill>
        <a:ln w="9525" cap="flat" cmpd="sng" algn="ctr">
          <a:solidFill>
            <a:srgbClr val="FF0000"/>
          </a:solidFill>
          <a:prstDash val="solid"/>
        </a:ln>
        <a:effectLst/>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CN" altLang="en-US" sz="1400" kern="1200" dirty="0" smtClean="0">
              <a:latin typeface="微软雅黑" panose="020B0503020204020204" pitchFamily="34" charset="-122"/>
              <a:ea typeface="微软雅黑" panose="020B0503020204020204" pitchFamily="34" charset="-122"/>
              <a:cs typeface="Times New Roman" panose="02020603050405020304" pitchFamily="18" charset="0"/>
            </a:rPr>
            <a:t>慎重发展</a:t>
          </a:r>
          <a:endParaRPr lang="zh-CN" altLang="en-US" sz="1400" kern="1200" dirty="0">
            <a:latin typeface="微软雅黑" panose="020B0503020204020204" pitchFamily="34" charset="-122"/>
            <a:ea typeface="微软雅黑" panose="020B0503020204020204" pitchFamily="34" charset="-122"/>
          </a:endParaRPr>
        </a:p>
      </dsp:txBody>
      <dsp:txXfrm>
        <a:off x="663139" y="2353067"/>
        <a:ext cx="2652128" cy="420449"/>
      </dsp:txXfrm>
    </dsp:sp>
    <dsp:sp modelId="{60E1C5D3-B843-4F5A-A69F-7F427C7A4512}">
      <dsp:nvSpPr>
        <dsp:cNvPr id="0" name=""/>
        <dsp:cNvSpPr/>
      </dsp:nvSpPr>
      <dsp:spPr>
        <a:xfrm>
          <a:off x="3525492" y="250819"/>
          <a:ext cx="3315160" cy="420449"/>
        </a:xfrm>
        <a:prstGeom prst="roundRect">
          <a:avLst>
            <a:gd name="adj" fmla="val 10000"/>
          </a:avLst>
        </a:prstGeom>
        <a:solidFill>
          <a:srgbClr val="FF0000"/>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CN" altLang="en-US" sz="1400" b="1" kern="1200" dirty="0" smtClean="0">
              <a:latin typeface="微软雅黑" panose="020B0503020204020204" pitchFamily="34" charset="-122"/>
              <a:ea typeface="微软雅黑" panose="020B0503020204020204" pitchFamily="34" charset="-122"/>
            </a:rPr>
            <a:t>三个关系</a:t>
          </a:r>
          <a:endParaRPr lang="zh-CN" altLang="en-US" sz="1400" b="1" kern="1200" dirty="0">
            <a:latin typeface="微软雅黑" panose="020B0503020204020204" pitchFamily="34" charset="-122"/>
            <a:ea typeface="微软雅黑" panose="020B0503020204020204" pitchFamily="34" charset="-122"/>
          </a:endParaRPr>
        </a:p>
      </dsp:txBody>
      <dsp:txXfrm>
        <a:off x="3525492" y="250819"/>
        <a:ext cx="3315160" cy="420449"/>
      </dsp:txXfrm>
    </dsp:sp>
    <dsp:sp modelId="{33162F53-DF18-4FE5-AA93-81C10756B305}">
      <dsp:nvSpPr>
        <dsp:cNvPr id="0" name=""/>
        <dsp:cNvSpPr/>
      </dsp:nvSpPr>
      <dsp:spPr>
        <a:xfrm>
          <a:off x="3857008" y="671268"/>
          <a:ext cx="331516" cy="315337"/>
        </a:xfrm>
        <a:custGeom>
          <a:avLst/>
          <a:gdLst/>
          <a:ahLst/>
          <a:cxnLst/>
          <a:rect l="0" t="0" r="0" b="0"/>
          <a:pathLst>
            <a:path>
              <a:moveTo>
                <a:pt x="0" y="0"/>
              </a:moveTo>
              <a:lnTo>
                <a:pt x="0" y="315337"/>
              </a:lnTo>
              <a:lnTo>
                <a:pt x="331516" y="315337"/>
              </a:lnTo>
            </a:path>
          </a:pathLst>
        </a:custGeom>
        <a:noFill/>
        <a:ln w="9525" cap="flat" cmpd="sng" algn="ctr">
          <a:solidFill>
            <a:srgbClr val="FF0000"/>
          </a:solidFill>
          <a:prstDash val="solid"/>
        </a:ln>
        <a:effectLst/>
      </dsp:spPr>
      <dsp:style>
        <a:lnRef idx="1">
          <a:scrgbClr r="0" g="0" b="0"/>
        </a:lnRef>
        <a:fillRef idx="0">
          <a:scrgbClr r="0" g="0" b="0"/>
        </a:fillRef>
        <a:effectRef idx="0">
          <a:scrgbClr r="0" g="0" b="0"/>
        </a:effectRef>
        <a:fontRef idx="minor"/>
      </dsp:style>
    </dsp:sp>
    <dsp:sp modelId="{34F050A6-B2CA-4290-876E-B2D2B6FB3997}">
      <dsp:nvSpPr>
        <dsp:cNvPr id="0" name=""/>
        <dsp:cNvSpPr/>
      </dsp:nvSpPr>
      <dsp:spPr>
        <a:xfrm>
          <a:off x="4188524" y="776381"/>
          <a:ext cx="2652128" cy="420449"/>
        </a:xfrm>
        <a:prstGeom prst="roundRect">
          <a:avLst>
            <a:gd name="adj" fmla="val 10000"/>
          </a:avLst>
        </a:prstGeom>
        <a:solidFill>
          <a:schemeClr val="lt1">
            <a:alpha val="90000"/>
            <a:hueOff val="0"/>
            <a:satOff val="0"/>
            <a:lumOff val="0"/>
            <a:alphaOff val="0"/>
          </a:schemeClr>
        </a:solidFill>
        <a:ln w="9525" cap="flat" cmpd="sng" algn="ctr">
          <a:solidFill>
            <a:srgbClr val="FF0000"/>
          </a:solidFill>
          <a:prstDash val="solid"/>
        </a:ln>
        <a:effectLst/>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CN" altLang="en-US" sz="1400" kern="1200" dirty="0" smtClean="0">
              <a:latin typeface="微软雅黑" panose="020B0503020204020204" pitchFamily="34" charset="-122"/>
              <a:ea typeface="微软雅黑" panose="020B0503020204020204" pitchFamily="34" charset="-122"/>
            </a:rPr>
            <a:t>质量和数量的关系</a:t>
          </a:r>
          <a:endParaRPr lang="zh-CN" altLang="en-US" sz="1400" kern="1200" dirty="0">
            <a:latin typeface="微软雅黑" panose="020B0503020204020204" pitchFamily="34" charset="-122"/>
            <a:ea typeface="微软雅黑" panose="020B0503020204020204" pitchFamily="34" charset="-122"/>
          </a:endParaRPr>
        </a:p>
      </dsp:txBody>
      <dsp:txXfrm>
        <a:off x="4188524" y="776381"/>
        <a:ext cx="2652128" cy="420449"/>
      </dsp:txXfrm>
    </dsp:sp>
    <dsp:sp modelId="{A8982E70-3A46-4E3F-9D70-50C6ADC7DECC}">
      <dsp:nvSpPr>
        <dsp:cNvPr id="0" name=""/>
        <dsp:cNvSpPr/>
      </dsp:nvSpPr>
      <dsp:spPr>
        <a:xfrm>
          <a:off x="3857008" y="671268"/>
          <a:ext cx="331516" cy="840899"/>
        </a:xfrm>
        <a:custGeom>
          <a:avLst/>
          <a:gdLst/>
          <a:ahLst/>
          <a:cxnLst/>
          <a:rect l="0" t="0" r="0" b="0"/>
          <a:pathLst>
            <a:path>
              <a:moveTo>
                <a:pt x="0" y="0"/>
              </a:moveTo>
              <a:lnTo>
                <a:pt x="0" y="840899"/>
              </a:lnTo>
              <a:lnTo>
                <a:pt x="331516" y="840899"/>
              </a:lnTo>
            </a:path>
          </a:pathLst>
        </a:custGeom>
        <a:noFill/>
        <a:ln w="9525" cap="flat" cmpd="sng" algn="ctr">
          <a:solidFill>
            <a:srgbClr val="FF0000"/>
          </a:solidFill>
          <a:prstDash val="solid"/>
        </a:ln>
        <a:effectLst/>
      </dsp:spPr>
      <dsp:style>
        <a:lnRef idx="1">
          <a:scrgbClr r="0" g="0" b="0"/>
        </a:lnRef>
        <a:fillRef idx="0">
          <a:scrgbClr r="0" g="0" b="0"/>
        </a:fillRef>
        <a:effectRef idx="0">
          <a:scrgbClr r="0" g="0" b="0"/>
        </a:effectRef>
        <a:fontRef idx="minor"/>
      </dsp:style>
    </dsp:sp>
    <dsp:sp modelId="{342F0B0D-C477-4E2F-9204-4839E3F3C188}">
      <dsp:nvSpPr>
        <dsp:cNvPr id="0" name=""/>
        <dsp:cNvSpPr/>
      </dsp:nvSpPr>
      <dsp:spPr>
        <a:xfrm>
          <a:off x="4188524" y="1301943"/>
          <a:ext cx="2652128" cy="420449"/>
        </a:xfrm>
        <a:prstGeom prst="roundRect">
          <a:avLst>
            <a:gd name="adj" fmla="val 10000"/>
          </a:avLst>
        </a:prstGeom>
        <a:solidFill>
          <a:schemeClr val="lt1">
            <a:alpha val="90000"/>
            <a:hueOff val="0"/>
            <a:satOff val="0"/>
            <a:lumOff val="0"/>
            <a:alphaOff val="0"/>
          </a:schemeClr>
        </a:solidFill>
        <a:ln w="9525" cap="flat" cmpd="sng" algn="ctr">
          <a:solidFill>
            <a:srgbClr val="FF0000"/>
          </a:solidFill>
          <a:prstDash val="solid"/>
        </a:ln>
        <a:effectLst/>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CN" altLang="en-US" sz="1400" kern="1200" dirty="0" smtClean="0">
              <a:latin typeface="微软雅黑" panose="020B0503020204020204" pitchFamily="34" charset="-122"/>
              <a:ea typeface="微软雅黑" panose="020B0503020204020204" pitchFamily="34" charset="-122"/>
            </a:rPr>
            <a:t>重点和一般的关系</a:t>
          </a:r>
          <a:endParaRPr lang="zh-CN" altLang="en-US" sz="1400" kern="1200" dirty="0">
            <a:latin typeface="微软雅黑" panose="020B0503020204020204" pitchFamily="34" charset="-122"/>
            <a:ea typeface="微软雅黑" panose="020B0503020204020204" pitchFamily="34" charset="-122"/>
          </a:endParaRPr>
        </a:p>
      </dsp:txBody>
      <dsp:txXfrm>
        <a:off x="4188524" y="1301943"/>
        <a:ext cx="2652128" cy="420449"/>
      </dsp:txXfrm>
    </dsp:sp>
    <dsp:sp modelId="{47B84570-BEAB-4847-8888-73E01B39A45C}">
      <dsp:nvSpPr>
        <dsp:cNvPr id="0" name=""/>
        <dsp:cNvSpPr/>
      </dsp:nvSpPr>
      <dsp:spPr>
        <a:xfrm>
          <a:off x="3857008" y="671268"/>
          <a:ext cx="331516" cy="1366461"/>
        </a:xfrm>
        <a:custGeom>
          <a:avLst/>
          <a:gdLst/>
          <a:ahLst/>
          <a:cxnLst/>
          <a:rect l="0" t="0" r="0" b="0"/>
          <a:pathLst>
            <a:path>
              <a:moveTo>
                <a:pt x="0" y="0"/>
              </a:moveTo>
              <a:lnTo>
                <a:pt x="0" y="1366461"/>
              </a:lnTo>
              <a:lnTo>
                <a:pt x="331516" y="1366461"/>
              </a:lnTo>
            </a:path>
          </a:pathLst>
        </a:custGeom>
        <a:noFill/>
        <a:ln w="9525" cap="flat" cmpd="sng" algn="ctr">
          <a:solidFill>
            <a:srgbClr val="FF0000"/>
          </a:solidFill>
          <a:prstDash val="solid"/>
        </a:ln>
        <a:effectLst/>
      </dsp:spPr>
      <dsp:style>
        <a:lnRef idx="1">
          <a:scrgbClr r="0" g="0" b="0"/>
        </a:lnRef>
        <a:fillRef idx="0">
          <a:scrgbClr r="0" g="0" b="0"/>
        </a:fillRef>
        <a:effectRef idx="0">
          <a:scrgbClr r="0" g="0" b="0"/>
        </a:effectRef>
        <a:fontRef idx="minor"/>
      </dsp:style>
    </dsp:sp>
    <dsp:sp modelId="{B17CC2B5-EDB8-4030-8764-6603AAFC861E}">
      <dsp:nvSpPr>
        <dsp:cNvPr id="0" name=""/>
        <dsp:cNvSpPr/>
      </dsp:nvSpPr>
      <dsp:spPr>
        <a:xfrm>
          <a:off x="4188524" y="1827505"/>
          <a:ext cx="2652128" cy="420449"/>
        </a:xfrm>
        <a:prstGeom prst="roundRect">
          <a:avLst>
            <a:gd name="adj" fmla="val 10000"/>
          </a:avLst>
        </a:prstGeom>
        <a:solidFill>
          <a:schemeClr val="lt1">
            <a:alpha val="90000"/>
            <a:hueOff val="0"/>
            <a:satOff val="0"/>
            <a:lumOff val="0"/>
            <a:alphaOff val="0"/>
          </a:schemeClr>
        </a:solidFill>
        <a:ln w="9525" cap="flat" cmpd="sng" algn="ctr">
          <a:solidFill>
            <a:srgbClr val="FF0000"/>
          </a:solidFill>
          <a:prstDash val="solid"/>
        </a:ln>
        <a:effectLst/>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CN" altLang="en-US" sz="1400" kern="1200" dirty="0" smtClean="0">
              <a:latin typeface="微软雅黑" panose="020B0503020204020204" pitchFamily="34" charset="-122"/>
              <a:ea typeface="微软雅黑" panose="020B0503020204020204" pitchFamily="34" charset="-122"/>
            </a:rPr>
            <a:t>组织发展和继续教育的关系</a:t>
          </a:r>
          <a:endParaRPr lang="zh-CN" altLang="en-US" sz="1400" kern="1200" dirty="0">
            <a:latin typeface="微软雅黑" panose="020B0503020204020204" pitchFamily="34" charset="-122"/>
            <a:ea typeface="微软雅黑" panose="020B0503020204020204" pitchFamily="34" charset="-122"/>
          </a:endParaRPr>
        </a:p>
      </dsp:txBody>
      <dsp:txXfrm>
        <a:off x="4188524" y="1827505"/>
        <a:ext cx="2652128" cy="420449"/>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9C2BE1-30B0-4BFF-86E2-B29499CC183C}" type="datetimeFigureOut">
              <a:rPr lang="zh-CN" altLang="en-US" smtClean="0"/>
              <a:pPr/>
              <a:t>2018/9/28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44F346-9435-41B1-AD1D-461963F20BEE}" type="slidenum">
              <a:rPr lang="zh-CN" altLang="en-US" smtClean="0"/>
              <a:pPr/>
              <a:t>‹#›</a:t>
            </a:fld>
            <a:endParaRPr lang="zh-CN" altLang="en-US"/>
          </a:p>
        </p:txBody>
      </p:sp>
    </p:spTree>
    <p:extLst>
      <p:ext uri="{BB962C8B-B14F-4D97-AF65-F5344CB8AC3E}">
        <p14:creationId xmlns="" xmlns:p14="http://schemas.microsoft.com/office/powerpoint/2010/main" val="306471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a:t>
            </a:fld>
            <a:endParaRPr lang="zh-CN" altLang="en-US"/>
          </a:p>
        </p:txBody>
      </p:sp>
    </p:spTree>
    <p:extLst>
      <p:ext uri="{BB962C8B-B14F-4D97-AF65-F5344CB8AC3E}">
        <p14:creationId xmlns="" xmlns:p14="http://schemas.microsoft.com/office/powerpoint/2010/main" val="3975143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2</a:t>
            </a:fld>
            <a:endParaRPr lang="zh-CN" altLang="en-US"/>
          </a:p>
        </p:txBody>
      </p:sp>
    </p:spTree>
    <p:extLst>
      <p:ext uri="{BB962C8B-B14F-4D97-AF65-F5344CB8AC3E}">
        <p14:creationId xmlns="" xmlns:p14="http://schemas.microsoft.com/office/powerpoint/2010/main" val="26117416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3</a:t>
            </a:fld>
            <a:endParaRPr lang="zh-CN" altLang="en-US"/>
          </a:p>
        </p:txBody>
      </p:sp>
    </p:spTree>
    <p:extLst>
      <p:ext uri="{BB962C8B-B14F-4D97-AF65-F5344CB8AC3E}">
        <p14:creationId xmlns="" xmlns:p14="http://schemas.microsoft.com/office/powerpoint/2010/main" val="334543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4</a:t>
            </a:fld>
            <a:endParaRPr lang="zh-CN" altLang="en-US"/>
          </a:p>
        </p:txBody>
      </p:sp>
    </p:spTree>
    <p:extLst>
      <p:ext uri="{BB962C8B-B14F-4D97-AF65-F5344CB8AC3E}">
        <p14:creationId xmlns="" xmlns:p14="http://schemas.microsoft.com/office/powerpoint/2010/main" val="2073971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5</a:t>
            </a:fld>
            <a:endParaRPr lang="zh-CN" altLang="en-US"/>
          </a:p>
        </p:txBody>
      </p:sp>
    </p:spTree>
    <p:extLst>
      <p:ext uri="{BB962C8B-B14F-4D97-AF65-F5344CB8AC3E}">
        <p14:creationId xmlns="" xmlns:p14="http://schemas.microsoft.com/office/powerpoint/2010/main" val="27665637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6</a:t>
            </a:fld>
            <a:endParaRPr lang="zh-CN" altLang="en-US"/>
          </a:p>
        </p:txBody>
      </p:sp>
    </p:spTree>
    <p:extLst>
      <p:ext uri="{BB962C8B-B14F-4D97-AF65-F5344CB8AC3E}">
        <p14:creationId xmlns="" xmlns:p14="http://schemas.microsoft.com/office/powerpoint/2010/main" val="41938165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7</a:t>
            </a:fld>
            <a:endParaRPr lang="zh-CN" altLang="en-US"/>
          </a:p>
        </p:txBody>
      </p:sp>
    </p:spTree>
    <p:extLst>
      <p:ext uri="{BB962C8B-B14F-4D97-AF65-F5344CB8AC3E}">
        <p14:creationId xmlns="" xmlns:p14="http://schemas.microsoft.com/office/powerpoint/2010/main" val="955071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8</a:t>
            </a:fld>
            <a:endParaRPr lang="zh-CN" altLang="en-US"/>
          </a:p>
        </p:txBody>
      </p:sp>
    </p:spTree>
    <p:extLst>
      <p:ext uri="{BB962C8B-B14F-4D97-AF65-F5344CB8AC3E}">
        <p14:creationId xmlns="" xmlns:p14="http://schemas.microsoft.com/office/powerpoint/2010/main" val="33294273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9</a:t>
            </a:fld>
            <a:endParaRPr lang="zh-CN" altLang="en-US"/>
          </a:p>
        </p:txBody>
      </p:sp>
    </p:spTree>
    <p:extLst>
      <p:ext uri="{BB962C8B-B14F-4D97-AF65-F5344CB8AC3E}">
        <p14:creationId xmlns="" xmlns:p14="http://schemas.microsoft.com/office/powerpoint/2010/main" val="22797269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10</a:t>
            </a:fld>
            <a:endParaRPr lang="zh-CN" altLang="en-US"/>
          </a:p>
        </p:txBody>
      </p:sp>
    </p:spTree>
    <p:extLst>
      <p:ext uri="{BB962C8B-B14F-4D97-AF65-F5344CB8AC3E}">
        <p14:creationId xmlns="" xmlns:p14="http://schemas.microsoft.com/office/powerpoint/2010/main" val="26683201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11</a:t>
            </a:fld>
            <a:endParaRPr lang="zh-CN" altLang="en-US"/>
          </a:p>
        </p:txBody>
      </p:sp>
    </p:spTree>
    <p:extLst>
      <p:ext uri="{BB962C8B-B14F-4D97-AF65-F5344CB8AC3E}">
        <p14:creationId xmlns="" xmlns:p14="http://schemas.microsoft.com/office/powerpoint/2010/main" val="334543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12</a:t>
            </a:fld>
            <a:endParaRPr lang="zh-CN" altLang="en-US"/>
          </a:p>
        </p:txBody>
      </p:sp>
    </p:spTree>
    <p:extLst>
      <p:ext uri="{BB962C8B-B14F-4D97-AF65-F5344CB8AC3E}">
        <p14:creationId xmlns="" xmlns:p14="http://schemas.microsoft.com/office/powerpoint/2010/main" val="35898027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13</a:t>
            </a:fld>
            <a:endParaRPr lang="zh-CN" altLang="en-US"/>
          </a:p>
        </p:txBody>
      </p:sp>
    </p:spTree>
    <p:extLst>
      <p:ext uri="{BB962C8B-B14F-4D97-AF65-F5344CB8AC3E}">
        <p14:creationId xmlns="" xmlns:p14="http://schemas.microsoft.com/office/powerpoint/2010/main" val="12038900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14</a:t>
            </a:fld>
            <a:endParaRPr lang="zh-CN" altLang="en-US"/>
          </a:p>
        </p:txBody>
      </p:sp>
    </p:spTree>
    <p:extLst>
      <p:ext uri="{BB962C8B-B14F-4D97-AF65-F5344CB8AC3E}">
        <p14:creationId xmlns="" xmlns:p14="http://schemas.microsoft.com/office/powerpoint/2010/main" val="10954299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15</a:t>
            </a:fld>
            <a:endParaRPr lang="zh-CN" altLang="en-US"/>
          </a:p>
        </p:txBody>
      </p:sp>
    </p:spTree>
    <p:extLst>
      <p:ext uri="{BB962C8B-B14F-4D97-AF65-F5344CB8AC3E}">
        <p14:creationId xmlns="" xmlns:p14="http://schemas.microsoft.com/office/powerpoint/2010/main" val="2980724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16</a:t>
            </a:fld>
            <a:endParaRPr lang="zh-CN" altLang="en-US"/>
          </a:p>
        </p:txBody>
      </p:sp>
    </p:spTree>
    <p:extLst>
      <p:ext uri="{BB962C8B-B14F-4D97-AF65-F5344CB8AC3E}">
        <p14:creationId xmlns="" xmlns:p14="http://schemas.microsoft.com/office/powerpoint/2010/main" val="41608459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17</a:t>
            </a:fld>
            <a:endParaRPr lang="zh-CN" altLang="en-US"/>
          </a:p>
        </p:txBody>
      </p:sp>
    </p:spTree>
    <p:extLst>
      <p:ext uri="{BB962C8B-B14F-4D97-AF65-F5344CB8AC3E}">
        <p14:creationId xmlns="" xmlns:p14="http://schemas.microsoft.com/office/powerpoint/2010/main" val="41239202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18</a:t>
            </a:fld>
            <a:endParaRPr lang="zh-CN" altLang="en-US"/>
          </a:p>
        </p:txBody>
      </p:sp>
    </p:spTree>
    <p:extLst>
      <p:ext uri="{BB962C8B-B14F-4D97-AF65-F5344CB8AC3E}">
        <p14:creationId xmlns="" xmlns:p14="http://schemas.microsoft.com/office/powerpoint/2010/main" val="27292323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19</a:t>
            </a:fld>
            <a:endParaRPr lang="zh-CN" altLang="en-US"/>
          </a:p>
        </p:txBody>
      </p:sp>
    </p:spTree>
    <p:extLst>
      <p:ext uri="{BB962C8B-B14F-4D97-AF65-F5344CB8AC3E}">
        <p14:creationId xmlns="" xmlns:p14="http://schemas.microsoft.com/office/powerpoint/2010/main" val="40622560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20</a:t>
            </a:fld>
            <a:endParaRPr lang="zh-CN" altLang="en-US"/>
          </a:p>
        </p:txBody>
      </p:sp>
    </p:spTree>
    <p:extLst>
      <p:ext uri="{BB962C8B-B14F-4D97-AF65-F5344CB8AC3E}">
        <p14:creationId xmlns="" xmlns:p14="http://schemas.microsoft.com/office/powerpoint/2010/main" val="25327057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21</a:t>
            </a:fld>
            <a:endParaRPr lang="zh-CN" altLang="en-US"/>
          </a:p>
        </p:txBody>
      </p:sp>
    </p:spTree>
    <p:extLst>
      <p:ext uri="{BB962C8B-B14F-4D97-AF65-F5344CB8AC3E}">
        <p14:creationId xmlns="" xmlns:p14="http://schemas.microsoft.com/office/powerpoint/2010/main" val="16516117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26</a:t>
            </a:fld>
            <a:endParaRPr lang="zh-CN" altLang="en-US"/>
          </a:p>
        </p:txBody>
      </p:sp>
    </p:spTree>
    <p:extLst>
      <p:ext uri="{BB962C8B-B14F-4D97-AF65-F5344CB8AC3E}">
        <p14:creationId xmlns="" xmlns:p14="http://schemas.microsoft.com/office/powerpoint/2010/main" val="7655697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1" y="1597821"/>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1"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73AE68D8-C826-458C-B183-20281108C25D}" type="datetimeFigureOut">
              <a:rPr lang="zh-CN" altLang="en-US" smtClean="0"/>
              <a:pPr/>
              <a:t>2018/9/28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0C4CAE4-7999-4689-BDF1-74DE61D83891}" type="slidenum">
              <a:rPr lang="zh-CN" altLang="en-US" smtClean="0"/>
              <a:pPr/>
              <a:t>‹#›</a:t>
            </a:fld>
            <a:endParaRPr lang="zh-CN" altLang="en-US"/>
          </a:p>
        </p:txBody>
      </p:sp>
    </p:spTree>
    <p:extLst>
      <p:ext uri="{BB962C8B-B14F-4D97-AF65-F5344CB8AC3E}">
        <p14:creationId xmlns="" xmlns:p14="http://schemas.microsoft.com/office/powerpoint/2010/main" val="2323824408"/>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3AE68D8-C826-458C-B183-20281108C25D}" type="datetimeFigureOut">
              <a:rPr lang="zh-CN" altLang="en-US" smtClean="0"/>
              <a:pPr/>
              <a:t>2018/9/28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0C4CAE4-7999-4689-BDF1-74DE61D83891}" type="slidenum">
              <a:rPr lang="zh-CN" altLang="en-US" smtClean="0"/>
              <a:pPr/>
              <a:t>‹#›</a:t>
            </a:fld>
            <a:endParaRPr lang="zh-CN" altLang="en-US"/>
          </a:p>
        </p:txBody>
      </p:sp>
    </p:spTree>
    <p:extLst>
      <p:ext uri="{BB962C8B-B14F-4D97-AF65-F5344CB8AC3E}">
        <p14:creationId xmlns="" xmlns:p14="http://schemas.microsoft.com/office/powerpoint/2010/main" val="2949872315"/>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4" y="3305176"/>
            <a:ext cx="7772400" cy="1021556"/>
          </a:xfrm>
        </p:spPr>
        <p:txBody>
          <a:bodyPr anchor="t"/>
          <a:lstStyle>
            <a:lvl1pPr algn="l">
              <a:defRPr sz="3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4" y="2180035"/>
            <a:ext cx="7772400" cy="1125140"/>
          </a:xfrm>
        </p:spPr>
        <p:txBody>
          <a:bodyPr anchor="b"/>
          <a:lstStyle>
            <a:lvl1pPr marL="0" indent="0">
              <a:buNone/>
              <a:defRPr sz="1500">
                <a:solidFill>
                  <a:schemeClr val="tx1">
                    <a:tint val="75000"/>
                  </a:schemeClr>
                </a:solidFill>
              </a:defRPr>
            </a:lvl1pPr>
            <a:lvl2pPr marL="342900" indent="0">
              <a:buNone/>
              <a:defRPr sz="1400">
                <a:solidFill>
                  <a:schemeClr val="tx1">
                    <a:tint val="75000"/>
                  </a:schemeClr>
                </a:solidFill>
              </a:defRPr>
            </a:lvl2pPr>
            <a:lvl3pPr marL="685800" indent="0">
              <a:buNone/>
              <a:defRPr sz="1200">
                <a:solidFill>
                  <a:schemeClr val="tx1">
                    <a:tint val="75000"/>
                  </a:schemeClr>
                </a:solidFill>
              </a:defRPr>
            </a:lvl3pPr>
            <a:lvl4pPr marL="1028700" indent="0">
              <a:buNone/>
              <a:defRPr sz="1100">
                <a:solidFill>
                  <a:schemeClr val="tx1">
                    <a:tint val="75000"/>
                  </a:schemeClr>
                </a:solidFill>
              </a:defRPr>
            </a:lvl4pPr>
            <a:lvl5pPr marL="1371600" indent="0">
              <a:buNone/>
              <a:defRPr sz="1100">
                <a:solidFill>
                  <a:schemeClr val="tx1">
                    <a:tint val="75000"/>
                  </a:schemeClr>
                </a:solidFill>
              </a:defRPr>
            </a:lvl5pPr>
            <a:lvl6pPr marL="1714500" indent="0">
              <a:buNone/>
              <a:defRPr sz="1100">
                <a:solidFill>
                  <a:schemeClr val="tx1">
                    <a:tint val="75000"/>
                  </a:schemeClr>
                </a:solidFill>
              </a:defRPr>
            </a:lvl6pPr>
            <a:lvl7pPr marL="2057400" indent="0">
              <a:buNone/>
              <a:defRPr sz="1100">
                <a:solidFill>
                  <a:schemeClr val="tx1">
                    <a:tint val="75000"/>
                  </a:schemeClr>
                </a:solidFill>
              </a:defRPr>
            </a:lvl7pPr>
            <a:lvl8pPr marL="2400300" indent="0">
              <a:buNone/>
              <a:defRPr sz="1100">
                <a:solidFill>
                  <a:schemeClr val="tx1">
                    <a:tint val="75000"/>
                  </a:schemeClr>
                </a:solidFill>
              </a:defRPr>
            </a:lvl8pPr>
            <a:lvl9pPr marL="2743200" indent="0">
              <a:buNone/>
              <a:defRPr sz="11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73AE68D8-C826-458C-B183-20281108C25D}" type="datetimeFigureOut">
              <a:rPr lang="zh-CN" altLang="en-US" smtClean="0"/>
              <a:pPr/>
              <a:t>2018/9/28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0C4CAE4-7999-4689-BDF1-74DE61D83891}" type="slidenum">
              <a:rPr lang="zh-CN" altLang="en-US" smtClean="0"/>
              <a:pPr/>
              <a:t>‹#›</a:t>
            </a:fld>
            <a:endParaRPr lang="zh-CN" altLang="en-US"/>
          </a:p>
        </p:txBody>
      </p:sp>
    </p:spTree>
    <p:extLst>
      <p:ext uri="{BB962C8B-B14F-4D97-AF65-F5344CB8AC3E}">
        <p14:creationId xmlns="" xmlns:p14="http://schemas.microsoft.com/office/powerpoint/2010/main" val="214386507"/>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1" y="900113"/>
            <a:ext cx="4038600" cy="2545556"/>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1" y="900113"/>
            <a:ext cx="4038600" cy="2545556"/>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3AE68D8-C826-458C-B183-20281108C25D}" type="datetimeFigureOut">
              <a:rPr lang="zh-CN" altLang="en-US" smtClean="0"/>
              <a:pPr/>
              <a:t>2018/9/28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0C4CAE4-7999-4689-BDF1-74DE61D83891}" type="slidenum">
              <a:rPr lang="zh-CN" altLang="en-US" smtClean="0"/>
              <a:pPr/>
              <a:t>‹#›</a:t>
            </a:fld>
            <a:endParaRPr lang="zh-CN" altLang="en-US"/>
          </a:p>
        </p:txBody>
      </p:sp>
    </p:spTree>
    <p:extLst>
      <p:ext uri="{BB962C8B-B14F-4D97-AF65-F5344CB8AC3E}">
        <p14:creationId xmlns="" xmlns:p14="http://schemas.microsoft.com/office/powerpoint/2010/main" val="3443126491"/>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6"/>
            <a:ext cx="4040188" cy="479822"/>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6"/>
            <a:ext cx="4041775" cy="479822"/>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3AE68D8-C826-458C-B183-20281108C25D}" type="datetimeFigureOut">
              <a:rPr lang="zh-CN" altLang="en-US" smtClean="0"/>
              <a:pPr/>
              <a:t>2018/9/28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0C4CAE4-7999-4689-BDF1-74DE61D83891}" type="slidenum">
              <a:rPr lang="zh-CN" altLang="en-US" smtClean="0"/>
              <a:pPr/>
              <a:t>‹#›</a:t>
            </a:fld>
            <a:endParaRPr lang="zh-CN" altLang="en-US"/>
          </a:p>
        </p:txBody>
      </p:sp>
    </p:spTree>
    <p:extLst>
      <p:ext uri="{BB962C8B-B14F-4D97-AF65-F5344CB8AC3E}">
        <p14:creationId xmlns="" xmlns:p14="http://schemas.microsoft.com/office/powerpoint/2010/main" val="4031327344"/>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3AE68D8-C826-458C-B183-20281108C25D}" type="datetimeFigureOut">
              <a:rPr lang="zh-CN" altLang="en-US" smtClean="0"/>
              <a:pPr/>
              <a:t>2018/9/28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0C4CAE4-7999-4689-BDF1-74DE61D83891}" type="slidenum">
              <a:rPr lang="zh-CN" altLang="en-US" smtClean="0"/>
              <a:pPr/>
              <a:t>‹#›</a:t>
            </a:fld>
            <a:endParaRPr lang="zh-CN" altLang="en-US"/>
          </a:p>
        </p:txBody>
      </p:sp>
    </p:spTree>
    <p:extLst>
      <p:ext uri="{BB962C8B-B14F-4D97-AF65-F5344CB8AC3E}">
        <p14:creationId xmlns="" xmlns:p14="http://schemas.microsoft.com/office/powerpoint/2010/main" val="3138763513"/>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9" name="图片 8"/>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0" y="-1"/>
            <a:ext cx="9144000" cy="5157148"/>
          </a:xfrm>
          <a:prstGeom prst="rect">
            <a:avLst/>
          </a:prstGeom>
          <a:blipFill dpi="0" rotWithShape="1">
            <a:blip r:embed="rId3" cstate="print">
              <a:alphaModFix amt="29000"/>
              <a:duotone>
                <a:prstClr val="black"/>
                <a:srgbClr val="E4E4E4">
                  <a:tint val="45000"/>
                  <a:satMod val="400000"/>
                </a:srgbClr>
              </a:duotone>
            </a:blip>
            <a:srcRect/>
            <a:tile tx="0" ty="0" sx="100000" sy="100000" flip="none" algn="tl"/>
          </a:blipFill>
        </p:spPr>
      </p:pic>
      <p:sp>
        <p:nvSpPr>
          <p:cNvPr id="5" name="矩形 4"/>
          <p:cNvSpPr/>
          <p:nvPr userDrawn="1"/>
        </p:nvSpPr>
        <p:spPr>
          <a:xfrm>
            <a:off x="360040" y="195486"/>
            <a:ext cx="360040" cy="360040"/>
          </a:xfrm>
          <a:prstGeom prst="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userDrawn="1"/>
        </p:nvSpPr>
        <p:spPr>
          <a:xfrm>
            <a:off x="535190" y="342518"/>
            <a:ext cx="290264" cy="290264"/>
          </a:xfrm>
          <a:prstGeom prst="rect">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66CCFF"/>
                  </a:gs>
                  <a:gs pos="52000">
                    <a:schemeClr val="bg1"/>
                  </a:gs>
                  <a:gs pos="100000">
                    <a:srgbClr val="0070C0"/>
                  </a:gs>
                </a:gsLst>
                <a:lin ang="0" scaled="1"/>
              </a:gradFill>
            </a:endParaRPr>
          </a:p>
        </p:txBody>
      </p:sp>
      <p:cxnSp>
        <p:nvCxnSpPr>
          <p:cNvPr id="7" name="直接连接符 6"/>
          <p:cNvCxnSpPr/>
          <p:nvPr userDrawn="1"/>
        </p:nvCxnSpPr>
        <p:spPr>
          <a:xfrm>
            <a:off x="897462" y="608534"/>
            <a:ext cx="7562970" cy="0"/>
          </a:xfrm>
          <a:prstGeom prst="line">
            <a:avLst/>
          </a:prstGeom>
          <a:ln w="15875">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矩形 1"/>
          <p:cNvSpPr>
            <a:spLocks noChangeArrowheads="1"/>
          </p:cNvSpPr>
          <p:nvPr userDrawn="1"/>
        </p:nvSpPr>
        <p:spPr bwMode="auto">
          <a:xfrm>
            <a:off x="0" y="4979233"/>
            <a:ext cx="9144000" cy="173791"/>
          </a:xfrm>
          <a:prstGeom prst="rect">
            <a:avLst/>
          </a:prstGeom>
          <a:solidFill>
            <a:srgbClr val="FF000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pic>
        <p:nvPicPr>
          <p:cNvPr id="10" name="图片 9"/>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a:off x="8388424" y="51470"/>
            <a:ext cx="728208" cy="690995"/>
          </a:xfrm>
          <a:prstGeom prst="rect">
            <a:avLst/>
          </a:prstGeom>
        </p:spPr>
      </p:pic>
    </p:spTree>
    <p:extLst>
      <p:ext uri="{BB962C8B-B14F-4D97-AF65-F5344CB8AC3E}">
        <p14:creationId xmlns="" xmlns:p14="http://schemas.microsoft.com/office/powerpoint/2010/main" val="72211329"/>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 fill="hold"/>
                                        <p:tgtEl>
                                          <p:spTgt spid="5"/>
                                        </p:tgtEl>
                                        <p:attrNameLst>
                                          <p:attrName>ppt_w</p:attrName>
                                        </p:attrNameLst>
                                      </p:cBhvr>
                                      <p:tavLst>
                                        <p:tav tm="0">
                                          <p:val>
                                            <p:fltVal val="0"/>
                                          </p:val>
                                        </p:tav>
                                        <p:tav tm="100000">
                                          <p:val>
                                            <p:strVal val="#ppt_w"/>
                                          </p:val>
                                        </p:tav>
                                      </p:tavLst>
                                    </p:anim>
                                    <p:anim calcmode="lin" valueType="num">
                                      <p:cBhvr>
                                        <p:cTn id="8" dur="300" fill="hold"/>
                                        <p:tgtEl>
                                          <p:spTgt spid="5"/>
                                        </p:tgtEl>
                                        <p:attrNameLst>
                                          <p:attrName>ppt_h</p:attrName>
                                        </p:attrNameLst>
                                      </p:cBhvr>
                                      <p:tavLst>
                                        <p:tav tm="0">
                                          <p:val>
                                            <p:fltVal val="0"/>
                                          </p:val>
                                        </p:tav>
                                        <p:tav tm="100000">
                                          <p:val>
                                            <p:strVal val="#ppt_h"/>
                                          </p:val>
                                        </p:tav>
                                      </p:tavLst>
                                    </p:anim>
                                    <p:anim calcmode="lin" valueType="num">
                                      <p:cBhvr>
                                        <p:cTn id="9" dur="300" fill="hold"/>
                                        <p:tgtEl>
                                          <p:spTgt spid="5"/>
                                        </p:tgtEl>
                                        <p:attrNameLst>
                                          <p:attrName>style.rotation</p:attrName>
                                        </p:attrNameLst>
                                      </p:cBhvr>
                                      <p:tavLst>
                                        <p:tav tm="0">
                                          <p:val>
                                            <p:fltVal val="90"/>
                                          </p:val>
                                        </p:tav>
                                        <p:tav tm="100000">
                                          <p:val>
                                            <p:fltVal val="0"/>
                                          </p:val>
                                        </p:tav>
                                      </p:tavLst>
                                    </p:anim>
                                    <p:animEffect transition="in" filter="fade">
                                      <p:cBhvr>
                                        <p:cTn id="10" dur="30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 fill="hold"/>
                                        <p:tgtEl>
                                          <p:spTgt spid="6"/>
                                        </p:tgtEl>
                                        <p:attrNameLst>
                                          <p:attrName>ppt_w</p:attrName>
                                        </p:attrNameLst>
                                      </p:cBhvr>
                                      <p:tavLst>
                                        <p:tav tm="0">
                                          <p:val>
                                            <p:fltVal val="0"/>
                                          </p:val>
                                        </p:tav>
                                        <p:tav tm="100000">
                                          <p:val>
                                            <p:strVal val="#ppt_w"/>
                                          </p:val>
                                        </p:tav>
                                      </p:tavLst>
                                    </p:anim>
                                    <p:anim calcmode="lin" valueType="num">
                                      <p:cBhvr>
                                        <p:cTn id="14" dur="300" fill="hold"/>
                                        <p:tgtEl>
                                          <p:spTgt spid="6"/>
                                        </p:tgtEl>
                                        <p:attrNameLst>
                                          <p:attrName>ppt_h</p:attrName>
                                        </p:attrNameLst>
                                      </p:cBhvr>
                                      <p:tavLst>
                                        <p:tav tm="0">
                                          <p:val>
                                            <p:fltVal val="0"/>
                                          </p:val>
                                        </p:tav>
                                        <p:tav tm="100000">
                                          <p:val>
                                            <p:strVal val="#ppt_h"/>
                                          </p:val>
                                        </p:tav>
                                      </p:tavLst>
                                    </p:anim>
                                    <p:anim calcmode="lin" valueType="num">
                                      <p:cBhvr>
                                        <p:cTn id="15" dur="300" fill="hold"/>
                                        <p:tgtEl>
                                          <p:spTgt spid="6"/>
                                        </p:tgtEl>
                                        <p:attrNameLst>
                                          <p:attrName>style.rotation</p:attrName>
                                        </p:attrNameLst>
                                      </p:cBhvr>
                                      <p:tavLst>
                                        <p:tav tm="0">
                                          <p:val>
                                            <p:fltVal val="90"/>
                                          </p:val>
                                        </p:tav>
                                        <p:tav tm="100000">
                                          <p:val>
                                            <p:fltVal val="0"/>
                                          </p:val>
                                        </p:tav>
                                      </p:tavLst>
                                    </p:anim>
                                    <p:animEffect transition="in" filter="fade">
                                      <p:cBhvr>
                                        <p:cTn id="16" dur="300"/>
                                        <p:tgtEl>
                                          <p:spTgt spid="6"/>
                                        </p:tgtEl>
                                      </p:cBhvr>
                                    </p:animEffect>
                                  </p:childTnLst>
                                </p:cTn>
                              </p:par>
                              <p:par>
                                <p:cTn id="17" presetID="22" presetClass="entr" presetSubtype="8"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300"/>
                                        <p:tgtEl>
                                          <p:spTgt spid="7"/>
                                        </p:tgtEl>
                                      </p:cBhvr>
                                    </p:animEffect>
                                  </p:childTnLst>
                                </p:cTn>
                              </p:par>
                            </p:childTnLst>
                          </p:cTn>
                        </p:par>
                        <p:par>
                          <p:cTn id="20" fill="hold">
                            <p:stCondLst>
                              <p:cond delay="300"/>
                            </p:stCondLst>
                            <p:childTnLst>
                              <p:par>
                                <p:cTn id="21" presetID="14" presetClass="entr" presetSubtype="10"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randombar(horizontal)">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15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1" y="204790"/>
            <a:ext cx="5111750"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8"/>
            <a:ext cx="3008313" cy="3518297"/>
          </a:xfrm>
        </p:spPr>
        <p:txBody>
          <a:bodyPr/>
          <a:lstStyle>
            <a:lvl1pPr marL="0" indent="0">
              <a:buNone/>
              <a:defRPr sz="1100"/>
            </a:lvl1pPr>
            <a:lvl2pPr marL="342900" indent="0">
              <a:buNone/>
              <a:defRPr sz="900"/>
            </a:lvl2pPr>
            <a:lvl3pPr marL="685800" indent="0">
              <a:buNone/>
              <a:defRPr sz="800"/>
            </a:lvl3pPr>
            <a:lvl4pPr marL="1028700" indent="0">
              <a:buNone/>
              <a:defRPr sz="700"/>
            </a:lvl4pPr>
            <a:lvl5pPr marL="1371600" indent="0">
              <a:buNone/>
              <a:defRPr sz="700"/>
            </a:lvl5pPr>
            <a:lvl6pPr marL="1714500" indent="0">
              <a:buNone/>
              <a:defRPr sz="700"/>
            </a:lvl6pPr>
            <a:lvl7pPr marL="2057400" indent="0">
              <a:buNone/>
              <a:defRPr sz="700"/>
            </a:lvl7pPr>
            <a:lvl8pPr marL="2400300" indent="0">
              <a:buNone/>
              <a:defRPr sz="700"/>
            </a:lvl8pPr>
            <a:lvl9pPr marL="2743200" indent="0">
              <a:buNone/>
              <a:defRPr sz="7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73AE68D8-C826-458C-B183-20281108C25D}" type="datetimeFigureOut">
              <a:rPr lang="zh-CN" altLang="en-US" smtClean="0"/>
              <a:pPr/>
              <a:t>2018/9/28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0C4CAE4-7999-4689-BDF1-74DE61D83891}" type="slidenum">
              <a:rPr lang="zh-CN" altLang="en-US" smtClean="0"/>
              <a:pPr/>
              <a:t>‹#›</a:t>
            </a:fld>
            <a:endParaRPr lang="zh-CN" altLang="en-US"/>
          </a:p>
        </p:txBody>
      </p:sp>
    </p:spTree>
    <p:extLst>
      <p:ext uri="{BB962C8B-B14F-4D97-AF65-F5344CB8AC3E}">
        <p14:creationId xmlns="" xmlns:p14="http://schemas.microsoft.com/office/powerpoint/2010/main" val="15443267"/>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15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1792288" y="4025505"/>
            <a:ext cx="5486400" cy="603647"/>
          </a:xfrm>
        </p:spPr>
        <p:txBody>
          <a:bodyPr/>
          <a:lstStyle>
            <a:lvl1pPr marL="0" indent="0">
              <a:buNone/>
              <a:defRPr sz="1100"/>
            </a:lvl1pPr>
            <a:lvl2pPr marL="342900" indent="0">
              <a:buNone/>
              <a:defRPr sz="900"/>
            </a:lvl2pPr>
            <a:lvl3pPr marL="685800" indent="0">
              <a:buNone/>
              <a:defRPr sz="800"/>
            </a:lvl3pPr>
            <a:lvl4pPr marL="1028700" indent="0">
              <a:buNone/>
              <a:defRPr sz="700"/>
            </a:lvl4pPr>
            <a:lvl5pPr marL="1371600" indent="0">
              <a:buNone/>
              <a:defRPr sz="700"/>
            </a:lvl5pPr>
            <a:lvl6pPr marL="1714500" indent="0">
              <a:buNone/>
              <a:defRPr sz="700"/>
            </a:lvl6pPr>
            <a:lvl7pPr marL="2057400" indent="0">
              <a:buNone/>
              <a:defRPr sz="700"/>
            </a:lvl7pPr>
            <a:lvl8pPr marL="2400300" indent="0">
              <a:buNone/>
              <a:defRPr sz="700"/>
            </a:lvl8pPr>
            <a:lvl9pPr marL="2743200" indent="0">
              <a:buNone/>
              <a:defRPr sz="7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73AE68D8-C826-458C-B183-20281108C25D}" type="datetimeFigureOut">
              <a:rPr lang="zh-CN" altLang="en-US" smtClean="0"/>
              <a:pPr/>
              <a:t>2018/9/28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0C4CAE4-7999-4689-BDF1-74DE61D83891}" type="slidenum">
              <a:rPr lang="zh-CN" altLang="en-US" smtClean="0"/>
              <a:pPr/>
              <a:t>‹#›</a:t>
            </a:fld>
            <a:endParaRPr lang="zh-CN" altLang="en-US"/>
          </a:p>
        </p:txBody>
      </p:sp>
    </p:spTree>
    <p:extLst>
      <p:ext uri="{BB962C8B-B14F-4D97-AF65-F5344CB8AC3E}">
        <p14:creationId xmlns="" xmlns:p14="http://schemas.microsoft.com/office/powerpoint/2010/main" val="2605980402"/>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3AE68D8-C826-458C-B183-20281108C25D}" type="datetimeFigureOut">
              <a:rPr lang="zh-CN" altLang="en-US" smtClean="0"/>
              <a:pPr/>
              <a:t>2018/9/28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0C4CAE4-7999-4689-BDF1-74DE61D83891}" type="slidenum">
              <a:rPr lang="zh-CN" altLang="en-US" smtClean="0"/>
              <a:pPr/>
              <a:t>‹#›</a:t>
            </a:fld>
            <a:endParaRPr lang="zh-CN" altLang="en-US"/>
          </a:p>
        </p:txBody>
      </p:sp>
    </p:spTree>
    <p:extLst>
      <p:ext uri="{BB962C8B-B14F-4D97-AF65-F5344CB8AC3E}">
        <p14:creationId xmlns="" xmlns:p14="http://schemas.microsoft.com/office/powerpoint/2010/main" val="2773264335"/>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1"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1"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3AE68D8-C826-458C-B183-20281108C25D}" type="datetimeFigureOut">
              <a:rPr lang="zh-CN" altLang="en-US" smtClean="0"/>
              <a:pPr/>
              <a:t>2018/9/28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0C4CAE4-7999-4689-BDF1-74DE61D83891}" type="slidenum">
              <a:rPr lang="zh-CN" altLang="en-US" smtClean="0"/>
              <a:pPr/>
              <a:t>‹#›</a:t>
            </a:fld>
            <a:endParaRPr lang="zh-CN" altLang="en-US"/>
          </a:p>
        </p:txBody>
      </p:sp>
    </p:spTree>
    <p:extLst>
      <p:ext uri="{BB962C8B-B14F-4D97-AF65-F5344CB8AC3E}">
        <p14:creationId xmlns="" xmlns:p14="http://schemas.microsoft.com/office/powerpoint/2010/main" val="1953975068"/>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398539506"/>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68571" tIns="34285" rIns="68571" bIns="34285"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2"/>
            <a:ext cx="8229600" cy="3394472"/>
          </a:xfrm>
          <a:prstGeom prst="rect">
            <a:avLst/>
          </a:prstGeom>
        </p:spPr>
        <p:txBody>
          <a:bodyPr vert="horz" lIns="68571" tIns="34285" rIns="68571" bIns="34285"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68571" tIns="34285" rIns="68571" bIns="34285" rtlCol="0" anchor="ctr"/>
          <a:lstStyle>
            <a:lvl1pPr algn="l">
              <a:defRPr sz="900">
                <a:solidFill>
                  <a:schemeClr val="tx1">
                    <a:tint val="75000"/>
                  </a:schemeClr>
                </a:solidFill>
              </a:defRPr>
            </a:lvl1pPr>
          </a:lstStyle>
          <a:p>
            <a:fld id="{73AE68D8-C826-458C-B183-20281108C25D}" type="datetimeFigureOut">
              <a:rPr lang="zh-CN" altLang="en-US" smtClean="0"/>
              <a:pPr/>
              <a:t>2018/9/28</a:t>
            </a:fld>
            <a:endParaRPr lang="zh-CN" altLang="en-US"/>
          </a:p>
        </p:txBody>
      </p:sp>
      <p:sp>
        <p:nvSpPr>
          <p:cNvPr id="5" name="页脚占位符 4"/>
          <p:cNvSpPr>
            <a:spLocks noGrp="1"/>
          </p:cNvSpPr>
          <p:nvPr>
            <p:ph type="ftr" sz="quarter" idx="3"/>
          </p:nvPr>
        </p:nvSpPr>
        <p:spPr>
          <a:xfrm>
            <a:off x="3124201" y="4767263"/>
            <a:ext cx="2895600" cy="273844"/>
          </a:xfrm>
          <a:prstGeom prst="rect">
            <a:avLst/>
          </a:prstGeom>
        </p:spPr>
        <p:txBody>
          <a:bodyPr vert="horz" lIns="68571" tIns="34285" rIns="68571" bIns="34285"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68571" tIns="34285" rIns="68571" bIns="34285" rtlCol="0" anchor="ctr"/>
          <a:lstStyle>
            <a:lvl1pPr algn="r">
              <a:defRPr sz="900">
                <a:solidFill>
                  <a:schemeClr val="tx1">
                    <a:tint val="75000"/>
                  </a:schemeClr>
                </a:solidFill>
              </a:defRPr>
            </a:lvl1pPr>
          </a:lstStyle>
          <a:p>
            <a:fld id="{20C4CAE4-7999-4689-BDF1-74DE61D83891}" type="slidenum">
              <a:rPr lang="zh-CN" altLang="en-US" smtClean="0"/>
              <a:pPr/>
              <a:t>‹#›</a:t>
            </a:fld>
            <a:endParaRPr lang="zh-CN" altLang="en-US"/>
          </a:p>
        </p:txBody>
      </p:sp>
    </p:spTree>
    <p:extLst>
      <p:ext uri="{BB962C8B-B14F-4D97-AF65-F5344CB8AC3E}">
        <p14:creationId xmlns="" xmlns:p14="http://schemas.microsoft.com/office/powerpoint/2010/main" val="2077879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8" Type="http://schemas.openxmlformats.org/officeDocument/2006/relationships/image" Target="../media/image18.gif"/><Relationship Id="rId3" Type="http://schemas.openxmlformats.org/officeDocument/2006/relationships/image" Target="../media/image13.gif"/><Relationship Id="rId7" Type="http://schemas.openxmlformats.org/officeDocument/2006/relationships/image" Target="../media/image17.gif"/><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6.gif"/><Relationship Id="rId5" Type="http://schemas.openxmlformats.org/officeDocument/2006/relationships/image" Target="../media/image15.gif"/><Relationship Id="rId4" Type="http://schemas.openxmlformats.org/officeDocument/2006/relationships/image" Target="../media/image14.gif"/></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grpSp>
        <p:nvGrpSpPr>
          <p:cNvPr id="44" name="组合 43"/>
          <p:cNvGrpSpPr/>
          <p:nvPr/>
        </p:nvGrpSpPr>
        <p:grpSpPr>
          <a:xfrm>
            <a:off x="0" y="1923678"/>
            <a:ext cx="9144000" cy="3447559"/>
            <a:chOff x="0" y="1797147"/>
            <a:chExt cx="9144000" cy="3447559"/>
          </a:xfrm>
        </p:grpSpPr>
        <p:pic>
          <p:nvPicPr>
            <p:cNvPr id="45" name="Picture 8" descr="C:\Documents and Settings\Administrator\桌面\6.pn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0" y="2350296"/>
              <a:ext cx="9144000" cy="28944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6" name="Picture 5" descr="C:\Documents and Settings\Administrator\桌面\3.png"/>
            <p:cNvPicPr>
              <a:picLocks noChangeAspect="1" noChangeArrowheads="1"/>
            </p:cNvPicPr>
            <p:nvPr/>
          </p:nvPicPr>
          <p:blipFill>
            <a:blip r:embed="rId5" cstate="print">
              <a:extLst>
                <a:ext uri="{BEBA8EAE-BF5A-486C-A8C5-ECC9F3942E4B}">
                  <a14:imgProps xmlns="" xmlns:a14="http://schemas.microsoft.com/office/drawing/2010/main">
                    <a14:imgLayer r:embed="rId6">
                      <a14:imgEffect>
                        <a14:saturation sat="400000"/>
                      </a14:imgEffect>
                    </a14:imgLayer>
                  </a14:imgProps>
                </a:ext>
                <a:ext uri="{28A0092B-C50C-407E-A947-70E740481C1C}">
                  <a14:useLocalDpi xmlns="" xmlns:a14="http://schemas.microsoft.com/office/drawing/2010/main" val="0"/>
                </a:ext>
              </a:extLst>
            </a:blip>
            <a:srcRect/>
            <a:stretch>
              <a:fillRect/>
            </a:stretch>
          </p:blipFill>
          <p:spPr bwMode="auto">
            <a:xfrm>
              <a:off x="0" y="1797147"/>
              <a:ext cx="9144000" cy="33837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49" name="TextBox 48"/>
          <p:cNvSpPr txBox="1"/>
          <p:nvPr/>
        </p:nvSpPr>
        <p:spPr>
          <a:xfrm>
            <a:off x="283995" y="2643758"/>
            <a:ext cx="8756225" cy="561682"/>
          </a:xfrm>
          <a:prstGeom prst="rect">
            <a:avLst/>
          </a:prstGeom>
          <a:noFill/>
        </p:spPr>
        <p:txBody>
          <a:bodyPr wrap="none" lIns="68571" tIns="34285" rIns="68571" bIns="34285" rtlCol="0">
            <a:spAutoFit/>
          </a:bodyPr>
          <a:lstStyle/>
          <a:p>
            <a:pPr algn="ctr"/>
            <a:r>
              <a:rPr lang="zh-CN" altLang="en-US" sz="3200" b="1" spc="1000" dirty="0" smtClean="0">
                <a:solidFill>
                  <a:srgbClr val="FF0000"/>
                </a:solidFill>
                <a:cs typeface="+mn-ea"/>
                <a:sym typeface="+mn-lt"/>
              </a:rPr>
              <a:t>农村基层党建是乡村振兴战略的基石</a:t>
            </a:r>
            <a:endParaRPr lang="zh-CN" altLang="en-US" sz="3200" b="1" spc="1000" dirty="0">
              <a:solidFill>
                <a:srgbClr val="FF0000"/>
              </a:solidFill>
              <a:cs typeface="+mn-ea"/>
              <a:sym typeface="+mn-lt"/>
            </a:endParaRPr>
          </a:p>
        </p:txBody>
      </p:sp>
      <p:cxnSp>
        <p:nvCxnSpPr>
          <p:cNvPr id="51" name="直接连接符 50"/>
          <p:cNvCxnSpPr/>
          <p:nvPr/>
        </p:nvCxnSpPr>
        <p:spPr>
          <a:xfrm>
            <a:off x="1844481" y="3296022"/>
            <a:ext cx="5748554"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52" name="Rectangle 4"/>
          <p:cNvSpPr txBox="1">
            <a:spLocks noChangeArrowheads="1"/>
          </p:cNvSpPr>
          <p:nvPr/>
        </p:nvSpPr>
        <p:spPr bwMode="auto">
          <a:xfrm>
            <a:off x="3635896" y="3723878"/>
            <a:ext cx="1573698" cy="459201"/>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lnSpc>
                <a:spcPct val="120000"/>
              </a:lnSpc>
            </a:pPr>
            <a:r>
              <a:rPr lang="en-US" altLang="zh-CN" sz="1600" dirty="0" smtClean="0">
                <a:solidFill>
                  <a:schemeClr val="tx1"/>
                </a:solidFill>
                <a:latin typeface="方正黑体简体" panose="02010601030101010101" pitchFamily="2" charset="-122"/>
                <a:ea typeface="方正黑体简体" panose="02010601030101010101" pitchFamily="2" charset="-122"/>
              </a:rPr>
              <a:t>2018</a:t>
            </a:r>
            <a:r>
              <a:rPr lang="zh-CN" altLang="en-US" sz="1600" dirty="0" smtClean="0">
                <a:solidFill>
                  <a:schemeClr val="tx1"/>
                </a:solidFill>
                <a:latin typeface="方正黑体简体" panose="02010601030101010101" pitchFamily="2" charset="-122"/>
                <a:ea typeface="方正黑体简体" panose="02010601030101010101" pitchFamily="2" charset="-122"/>
              </a:rPr>
              <a:t>年</a:t>
            </a:r>
            <a:r>
              <a:rPr lang="en-US" altLang="zh-CN" sz="1600" dirty="0" smtClean="0">
                <a:solidFill>
                  <a:schemeClr val="tx1"/>
                </a:solidFill>
                <a:latin typeface="方正黑体简体" panose="02010601030101010101" pitchFamily="2" charset="-122"/>
                <a:ea typeface="方正黑体简体" panose="02010601030101010101" pitchFamily="2" charset="-122"/>
              </a:rPr>
              <a:t>4</a:t>
            </a:r>
            <a:r>
              <a:rPr lang="zh-CN" altLang="en-US" sz="1600" dirty="0" smtClean="0">
                <a:solidFill>
                  <a:schemeClr val="tx1"/>
                </a:solidFill>
                <a:latin typeface="方正黑体简体" panose="02010601030101010101" pitchFamily="2" charset="-122"/>
                <a:ea typeface="方正黑体简体" panose="02010601030101010101" pitchFamily="2" charset="-122"/>
              </a:rPr>
              <a:t>月</a:t>
            </a:r>
            <a:r>
              <a:rPr lang="en-US" altLang="zh-CN" sz="1600" dirty="0" smtClean="0">
                <a:solidFill>
                  <a:schemeClr val="tx1"/>
                </a:solidFill>
                <a:latin typeface="方正黑体简体" panose="02010601030101010101" pitchFamily="2" charset="-122"/>
                <a:ea typeface="方正黑体简体" panose="02010601030101010101" pitchFamily="2" charset="-122"/>
              </a:rPr>
              <a:t>13</a:t>
            </a:r>
            <a:r>
              <a:rPr lang="zh-CN" altLang="en-US" sz="1600" dirty="0" smtClean="0">
                <a:solidFill>
                  <a:schemeClr val="tx1"/>
                </a:solidFill>
                <a:latin typeface="方正黑体简体" panose="02010601030101010101" pitchFamily="2" charset="-122"/>
                <a:ea typeface="方正黑体简体" panose="02010601030101010101" pitchFamily="2" charset="-122"/>
              </a:rPr>
              <a:t>日</a:t>
            </a:r>
            <a:endParaRPr lang="zh-CN" altLang="en-US" sz="1600" dirty="0">
              <a:solidFill>
                <a:schemeClr val="tx1"/>
              </a:solidFill>
              <a:latin typeface="方正黑体简体" panose="02010601030101010101" pitchFamily="2" charset="-122"/>
              <a:ea typeface="方正黑体简体" panose="02010601030101010101" pitchFamily="2" charset="-122"/>
            </a:endParaRPr>
          </a:p>
        </p:txBody>
      </p:sp>
      <p:pic>
        <p:nvPicPr>
          <p:cNvPr id="2" name="图片 1"/>
          <p:cNvPicPr>
            <a:picLocks noChangeAspect="1"/>
          </p:cNvPicPr>
          <p:nvPr/>
        </p:nvPicPr>
        <p:blipFill>
          <a:blip r:embed="rId7" cstate="print">
            <a:extLst>
              <a:ext uri="{28A0092B-C50C-407E-A947-70E740481C1C}">
                <a14:useLocalDpi xmlns="" xmlns:a14="http://schemas.microsoft.com/office/drawing/2010/main" val="0"/>
              </a:ext>
            </a:extLst>
          </a:blip>
          <a:stretch>
            <a:fillRect/>
          </a:stretch>
        </p:blipFill>
        <p:spPr>
          <a:xfrm>
            <a:off x="3210153" y="267494"/>
            <a:ext cx="2513975" cy="2385505"/>
          </a:xfrm>
          <a:prstGeom prst="rect">
            <a:avLst/>
          </a:prstGeom>
        </p:spPr>
      </p:pic>
      <p:grpSp>
        <p:nvGrpSpPr>
          <p:cNvPr id="54" name="Group 550"/>
          <p:cNvGrpSpPr>
            <a:grpSpLocks/>
          </p:cNvGrpSpPr>
          <p:nvPr/>
        </p:nvGrpSpPr>
        <p:grpSpPr bwMode="auto">
          <a:xfrm>
            <a:off x="3518930" y="501442"/>
            <a:ext cx="1896420" cy="1724574"/>
            <a:chOff x="295" y="3475"/>
            <a:chExt cx="1407" cy="1407"/>
          </a:xfrm>
        </p:grpSpPr>
        <p:sp>
          <p:nvSpPr>
            <p:cNvPr id="59" name="Oval 551"/>
            <p:cNvSpPr>
              <a:spLocks noChangeArrowheads="1"/>
            </p:cNvSpPr>
            <p:nvPr/>
          </p:nvSpPr>
          <p:spPr bwMode="auto">
            <a:xfrm>
              <a:off x="295" y="3475"/>
              <a:ext cx="1407" cy="1407"/>
            </a:xfrm>
            <a:prstGeom prst="ellipse">
              <a:avLst/>
            </a:prstGeom>
            <a:gradFill rotWithShape="1">
              <a:gsLst>
                <a:gs pos="0">
                  <a:schemeClr val="bg1">
                    <a:alpha val="0"/>
                  </a:schemeClr>
                </a:gs>
                <a:gs pos="100000">
                  <a:schemeClr val="bg1">
                    <a:gamma/>
                    <a:shade val="81961"/>
                    <a:invGamma/>
                    <a:alpha val="12000"/>
                  </a:schemeClr>
                </a:gs>
              </a:gsLst>
              <a:path path="shape">
                <a:fillToRect l="50000" t="50000" r="50000" b="50000"/>
              </a:path>
            </a:gradFill>
            <a:ln>
              <a:noFill/>
            </a:ln>
            <a:effectLst/>
            <a:extLst/>
          </p:spPr>
          <p:txBody>
            <a:bodyPr wrap="none" anchor="ctr"/>
            <a:lstStyle/>
            <a:p>
              <a:pPr>
                <a:defRPr/>
              </a:pPr>
              <a:endParaRPr lang="zh-CN" altLang="en-US"/>
            </a:p>
          </p:txBody>
        </p:sp>
        <p:grpSp>
          <p:nvGrpSpPr>
            <p:cNvPr id="60" name="Group 552"/>
            <p:cNvGrpSpPr>
              <a:grpSpLocks/>
            </p:cNvGrpSpPr>
            <p:nvPr/>
          </p:nvGrpSpPr>
          <p:grpSpPr bwMode="auto">
            <a:xfrm>
              <a:off x="476" y="3657"/>
              <a:ext cx="1050" cy="1050"/>
              <a:chOff x="-6056" y="-2208"/>
              <a:chExt cx="2208" cy="2208"/>
            </a:xfrm>
          </p:grpSpPr>
          <p:sp>
            <p:nvSpPr>
              <p:cNvPr id="61" name="Oval 553"/>
              <p:cNvSpPr>
                <a:spLocks noChangeArrowheads="1"/>
              </p:cNvSpPr>
              <p:nvPr/>
            </p:nvSpPr>
            <p:spPr bwMode="auto">
              <a:xfrm>
                <a:off x="-6056" y="-2132"/>
                <a:ext cx="2132" cy="2132"/>
              </a:xfrm>
              <a:prstGeom prst="ellipse">
                <a:avLst/>
              </a:prstGeom>
              <a:gradFill rotWithShape="1">
                <a:gsLst>
                  <a:gs pos="0">
                    <a:schemeClr val="bg1"/>
                  </a:gs>
                  <a:gs pos="100000">
                    <a:schemeClr val="tx1">
                      <a:alpha val="0"/>
                    </a:schemeClr>
                  </a:gs>
                </a:gsLst>
                <a:path path="shape">
                  <a:fillToRect l="50000" t="50000" r="50000" b="50000"/>
                </a:path>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p>
                <a:endParaRPr lang="zh-CN" altLang="en-US"/>
              </a:p>
            </p:txBody>
          </p:sp>
          <p:grpSp>
            <p:nvGrpSpPr>
              <p:cNvPr id="62" name="Group 554"/>
              <p:cNvGrpSpPr>
                <a:grpSpLocks/>
              </p:cNvGrpSpPr>
              <p:nvPr/>
            </p:nvGrpSpPr>
            <p:grpSpPr bwMode="auto">
              <a:xfrm>
                <a:off x="-6056" y="-2208"/>
                <a:ext cx="2208" cy="2208"/>
                <a:chOff x="-4060" y="-879"/>
                <a:chExt cx="2208" cy="2208"/>
              </a:xfrm>
            </p:grpSpPr>
            <p:grpSp>
              <p:nvGrpSpPr>
                <p:cNvPr id="63" name="Group 555"/>
                <p:cNvGrpSpPr>
                  <a:grpSpLocks/>
                </p:cNvGrpSpPr>
                <p:nvPr/>
              </p:nvGrpSpPr>
              <p:grpSpPr bwMode="auto">
                <a:xfrm>
                  <a:off x="-4060" y="-879"/>
                  <a:ext cx="2208" cy="2208"/>
                  <a:chOff x="-3924" y="-788"/>
                  <a:chExt cx="2208" cy="2208"/>
                </a:xfrm>
              </p:grpSpPr>
              <p:grpSp>
                <p:nvGrpSpPr>
                  <p:cNvPr id="79" name="Group 556"/>
                  <p:cNvGrpSpPr>
                    <a:grpSpLocks noChangeAspect="1"/>
                  </p:cNvGrpSpPr>
                  <p:nvPr/>
                </p:nvGrpSpPr>
                <p:grpSpPr bwMode="auto">
                  <a:xfrm>
                    <a:off x="-3924" y="-788"/>
                    <a:ext cx="2208" cy="2202"/>
                    <a:chOff x="168" y="696"/>
                    <a:chExt cx="1429" cy="1429"/>
                  </a:xfrm>
                </p:grpSpPr>
                <p:grpSp>
                  <p:nvGrpSpPr>
                    <p:cNvPr id="87" name="Group 557"/>
                    <p:cNvGrpSpPr>
                      <a:grpSpLocks noChangeAspect="1"/>
                    </p:cNvGrpSpPr>
                    <p:nvPr/>
                  </p:nvGrpSpPr>
                  <p:grpSpPr bwMode="auto">
                    <a:xfrm>
                      <a:off x="854" y="696"/>
                      <a:ext cx="56" cy="1429"/>
                      <a:chOff x="845" y="696"/>
                      <a:chExt cx="56" cy="1429"/>
                    </a:xfrm>
                  </p:grpSpPr>
                  <p:sp>
                    <p:nvSpPr>
                      <p:cNvPr id="91" name="AutoShape 558"/>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92" name="AutoShape 559"/>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88" name="Group 560"/>
                    <p:cNvGrpSpPr>
                      <a:grpSpLocks noChangeAspect="1"/>
                    </p:cNvGrpSpPr>
                    <p:nvPr/>
                  </p:nvGrpSpPr>
                  <p:grpSpPr bwMode="auto">
                    <a:xfrm rot="5400000">
                      <a:off x="855" y="696"/>
                      <a:ext cx="56" cy="1429"/>
                      <a:chOff x="845" y="696"/>
                      <a:chExt cx="56" cy="1429"/>
                    </a:xfrm>
                  </p:grpSpPr>
                  <p:sp>
                    <p:nvSpPr>
                      <p:cNvPr id="89" name="AutoShape 561"/>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90" name="AutoShape 562"/>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nvGrpSpPr>
                  <p:cNvPr id="80" name="Group 563"/>
                  <p:cNvGrpSpPr>
                    <a:grpSpLocks noChangeAspect="1"/>
                  </p:cNvGrpSpPr>
                  <p:nvPr/>
                </p:nvGrpSpPr>
                <p:grpSpPr bwMode="auto">
                  <a:xfrm rot="2700000">
                    <a:off x="-3927" y="-785"/>
                    <a:ext cx="2208" cy="2202"/>
                    <a:chOff x="168" y="696"/>
                    <a:chExt cx="1429" cy="1429"/>
                  </a:xfrm>
                </p:grpSpPr>
                <p:grpSp>
                  <p:nvGrpSpPr>
                    <p:cNvPr id="81" name="Group 564"/>
                    <p:cNvGrpSpPr>
                      <a:grpSpLocks noChangeAspect="1"/>
                    </p:cNvGrpSpPr>
                    <p:nvPr/>
                  </p:nvGrpSpPr>
                  <p:grpSpPr bwMode="auto">
                    <a:xfrm>
                      <a:off x="854" y="696"/>
                      <a:ext cx="56" cy="1429"/>
                      <a:chOff x="845" y="696"/>
                      <a:chExt cx="56" cy="1429"/>
                    </a:xfrm>
                  </p:grpSpPr>
                  <p:sp>
                    <p:nvSpPr>
                      <p:cNvPr id="85" name="AutoShape 565"/>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6" name="AutoShape 566"/>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82" name="Group 567"/>
                    <p:cNvGrpSpPr>
                      <a:grpSpLocks noChangeAspect="1"/>
                    </p:cNvGrpSpPr>
                    <p:nvPr/>
                  </p:nvGrpSpPr>
                  <p:grpSpPr bwMode="auto">
                    <a:xfrm rot="5400000">
                      <a:off x="855" y="696"/>
                      <a:ext cx="56" cy="1429"/>
                      <a:chOff x="845" y="696"/>
                      <a:chExt cx="56" cy="1429"/>
                    </a:xfrm>
                  </p:grpSpPr>
                  <p:sp>
                    <p:nvSpPr>
                      <p:cNvPr id="83" name="AutoShape 568"/>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4" name="AutoShape 569"/>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grpSp>
              <p:nvGrpSpPr>
                <p:cNvPr id="64" name="Group 570"/>
                <p:cNvGrpSpPr>
                  <a:grpSpLocks/>
                </p:cNvGrpSpPr>
                <p:nvPr/>
              </p:nvGrpSpPr>
              <p:grpSpPr bwMode="auto">
                <a:xfrm rot="1320000">
                  <a:off x="-3744" y="-528"/>
                  <a:ext cx="1549" cy="1556"/>
                  <a:chOff x="-3928" y="-799"/>
                  <a:chExt cx="2212" cy="2222"/>
                </a:xfrm>
              </p:grpSpPr>
              <p:grpSp>
                <p:nvGrpSpPr>
                  <p:cNvPr id="65" name="Group 571"/>
                  <p:cNvGrpSpPr>
                    <a:grpSpLocks noChangeAspect="1"/>
                  </p:cNvGrpSpPr>
                  <p:nvPr/>
                </p:nvGrpSpPr>
                <p:grpSpPr bwMode="auto">
                  <a:xfrm>
                    <a:off x="-3924" y="-788"/>
                    <a:ext cx="2208" cy="2202"/>
                    <a:chOff x="168" y="696"/>
                    <a:chExt cx="1429" cy="1429"/>
                  </a:xfrm>
                </p:grpSpPr>
                <p:grpSp>
                  <p:nvGrpSpPr>
                    <p:cNvPr id="73" name="Group 572"/>
                    <p:cNvGrpSpPr>
                      <a:grpSpLocks noChangeAspect="1"/>
                    </p:cNvGrpSpPr>
                    <p:nvPr/>
                  </p:nvGrpSpPr>
                  <p:grpSpPr bwMode="auto">
                    <a:xfrm>
                      <a:off x="854" y="696"/>
                      <a:ext cx="56" cy="1429"/>
                      <a:chOff x="845" y="696"/>
                      <a:chExt cx="56" cy="1429"/>
                    </a:xfrm>
                  </p:grpSpPr>
                  <p:sp>
                    <p:nvSpPr>
                      <p:cNvPr id="77" name="AutoShape 573"/>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8" name="AutoShape 574"/>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74" name="Group 575"/>
                    <p:cNvGrpSpPr>
                      <a:grpSpLocks noChangeAspect="1"/>
                    </p:cNvGrpSpPr>
                    <p:nvPr/>
                  </p:nvGrpSpPr>
                  <p:grpSpPr bwMode="auto">
                    <a:xfrm rot="5400000">
                      <a:off x="855" y="696"/>
                      <a:ext cx="56" cy="1429"/>
                      <a:chOff x="845" y="696"/>
                      <a:chExt cx="56" cy="1429"/>
                    </a:xfrm>
                  </p:grpSpPr>
                  <p:sp>
                    <p:nvSpPr>
                      <p:cNvPr id="75" name="AutoShape 576"/>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6" name="AutoShape 577"/>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nvGrpSpPr>
                  <p:cNvPr id="66" name="Group 578"/>
                  <p:cNvGrpSpPr>
                    <a:grpSpLocks noChangeAspect="1"/>
                  </p:cNvGrpSpPr>
                  <p:nvPr/>
                </p:nvGrpSpPr>
                <p:grpSpPr bwMode="auto">
                  <a:xfrm rot="2700000">
                    <a:off x="-3938" y="-789"/>
                    <a:ext cx="2222" cy="2202"/>
                    <a:chOff x="160" y="696"/>
                    <a:chExt cx="1438" cy="1429"/>
                  </a:xfrm>
                </p:grpSpPr>
                <p:grpSp>
                  <p:nvGrpSpPr>
                    <p:cNvPr id="67" name="Group 579"/>
                    <p:cNvGrpSpPr>
                      <a:grpSpLocks noChangeAspect="1"/>
                    </p:cNvGrpSpPr>
                    <p:nvPr/>
                  </p:nvGrpSpPr>
                  <p:grpSpPr bwMode="auto">
                    <a:xfrm>
                      <a:off x="854" y="696"/>
                      <a:ext cx="56" cy="1429"/>
                      <a:chOff x="845" y="696"/>
                      <a:chExt cx="56" cy="1429"/>
                    </a:xfrm>
                  </p:grpSpPr>
                  <p:sp>
                    <p:nvSpPr>
                      <p:cNvPr id="71" name="AutoShape 580"/>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2" name="AutoShape 581"/>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68" name="Group 582"/>
                    <p:cNvGrpSpPr>
                      <a:grpSpLocks noChangeAspect="1"/>
                    </p:cNvGrpSpPr>
                    <p:nvPr/>
                  </p:nvGrpSpPr>
                  <p:grpSpPr bwMode="auto">
                    <a:xfrm rot="5400000">
                      <a:off x="850" y="692"/>
                      <a:ext cx="57" cy="1438"/>
                      <a:chOff x="845" y="696"/>
                      <a:chExt cx="57" cy="1438"/>
                    </a:xfrm>
                  </p:grpSpPr>
                  <p:sp>
                    <p:nvSpPr>
                      <p:cNvPr id="69" name="AutoShape 583"/>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0" name="AutoShape 584"/>
                      <p:cNvSpPr>
                        <a:spLocks noChangeAspect="1" noChangeArrowheads="1"/>
                      </p:cNvSpPr>
                      <p:nvPr/>
                    </p:nvSpPr>
                    <p:spPr bwMode="auto">
                      <a:xfrm flipV="1">
                        <a:off x="846" y="1419"/>
                        <a:ext cx="56" cy="715"/>
                      </a:xfrm>
                      <a:prstGeom prst="triangle">
                        <a:avLst>
                          <a:gd name="adj" fmla="val 50000"/>
                        </a:avLst>
                      </a:prstGeom>
                      <a:solidFill>
                        <a:schemeClr val="bg1">
                          <a:alpha val="18823"/>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grpSp>
        </p:grpSp>
      </p:grpSp>
      <p:sp>
        <p:nvSpPr>
          <p:cNvPr id="3" name="矩形 2"/>
          <p:cNvSpPr/>
          <p:nvPr/>
        </p:nvSpPr>
        <p:spPr>
          <a:xfrm>
            <a:off x="2339752" y="3363838"/>
            <a:ext cx="4104456" cy="350865"/>
          </a:xfrm>
          <a:prstGeom prst="rect">
            <a:avLst/>
          </a:prstGeom>
        </p:spPr>
        <p:txBody>
          <a:bodyPr wrap="square">
            <a:spAutoFit/>
          </a:bodyPr>
          <a:lstStyle/>
          <a:p>
            <a:pPr>
              <a:lnSpc>
                <a:spcPct val="120000"/>
              </a:lnSpc>
            </a:pPr>
            <a:r>
              <a:rPr lang="zh-CN" altLang="en-US" b="1" dirty="0" smtClean="0">
                <a:latin typeface="方正黑体简体" panose="02010601030101010101" pitchFamily="2" charset="-122"/>
                <a:ea typeface="方正黑体简体" panose="02010601030101010101" pitchFamily="2" charset="-122"/>
              </a:rPr>
              <a:t>  讲</a:t>
            </a:r>
            <a:r>
              <a:rPr lang="zh-CN" altLang="en-US" b="1" dirty="0" smtClean="0">
                <a:latin typeface="方正黑体简体" panose="02010601030101010101" pitchFamily="2" charset="-122"/>
                <a:ea typeface="方正黑体简体" panose="02010601030101010101" pitchFamily="2" charset="-122"/>
              </a:rPr>
              <a:t>课人</a:t>
            </a:r>
            <a:r>
              <a:rPr lang="zh-CN" altLang="en-US" b="1" dirty="0" smtClean="0">
                <a:latin typeface="方正黑体简体" panose="02010601030101010101" pitchFamily="2" charset="-122"/>
                <a:ea typeface="方正黑体简体" panose="02010601030101010101" pitchFamily="2" charset="-122"/>
              </a:rPr>
              <a:t>：袁  征（</a:t>
            </a:r>
            <a:r>
              <a:rPr lang="zh-CN" altLang="en-US" dirty="0" smtClean="0">
                <a:latin typeface="方正黑体简体" panose="02010601030101010101" pitchFamily="2" charset="-122"/>
                <a:ea typeface="方正黑体简体" panose="02010601030101010101" pitchFamily="2" charset="-122"/>
              </a:rPr>
              <a:t>岳</a:t>
            </a:r>
            <a:r>
              <a:rPr lang="zh-CN" altLang="en-US" dirty="0" smtClean="0">
                <a:latin typeface="方正黑体简体" panose="02010601030101010101" pitchFamily="2" charset="-122"/>
                <a:ea typeface="方正黑体简体" panose="02010601030101010101" pitchFamily="2" charset="-122"/>
              </a:rPr>
              <a:t>阳电大党委副书记、校</a:t>
            </a:r>
            <a:r>
              <a:rPr lang="zh-CN" altLang="en-US" dirty="0" smtClean="0">
                <a:latin typeface="方正黑体简体" panose="02010601030101010101" pitchFamily="2" charset="-122"/>
                <a:ea typeface="方正黑体简体" panose="02010601030101010101" pitchFamily="2" charset="-122"/>
              </a:rPr>
              <a:t>长）</a:t>
            </a:r>
            <a:endParaRPr lang="zh-CN" altLang="en-US" dirty="0" smtClean="0">
              <a:latin typeface="方正黑体简体" panose="02010601030101010101" pitchFamily="2" charset="-122"/>
              <a:ea typeface="方正黑体简体" panose="02010601030101010101" pitchFamily="2" charset="-122"/>
            </a:endParaRPr>
          </a:p>
        </p:txBody>
      </p:sp>
    </p:spTree>
    <p:extLst>
      <p:ext uri="{BB962C8B-B14F-4D97-AF65-F5344CB8AC3E}">
        <p14:creationId xmlns="" xmlns:p14="http://schemas.microsoft.com/office/powerpoint/2010/main" val="3907828373"/>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left)">
                                      <p:cBhvr>
                                        <p:cTn id="7" dur="500"/>
                                        <p:tgtEl>
                                          <p:spTgt spid="44"/>
                                        </p:tgtEl>
                                      </p:cBhvr>
                                    </p:animEffect>
                                  </p:childTnLst>
                                </p:cTn>
                              </p:par>
                            </p:childTnLst>
                          </p:cTn>
                        </p:par>
                        <p:par>
                          <p:cTn id="8" fill="hold">
                            <p:stCondLst>
                              <p:cond delay="500"/>
                            </p:stCondLst>
                            <p:childTnLst>
                              <p:par>
                                <p:cTn id="9" presetID="23" presetClass="entr" presetSubtype="3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strVal val="(6*min(max(#ppt_w*#ppt_h,.3),1)-7.4)/-.7*#ppt_w"/>
                                          </p:val>
                                        </p:tav>
                                        <p:tav tm="100000">
                                          <p:val>
                                            <p:strVal val="#ppt_w"/>
                                          </p:val>
                                        </p:tav>
                                      </p:tavLst>
                                    </p:anim>
                                    <p:anim calcmode="lin" valueType="num">
                                      <p:cBhvr>
                                        <p:cTn id="12" dur="500" fill="hold"/>
                                        <p:tgtEl>
                                          <p:spTgt spid="2"/>
                                        </p:tgtEl>
                                        <p:attrNameLst>
                                          <p:attrName>ppt_h</p:attrName>
                                        </p:attrNameLst>
                                      </p:cBhvr>
                                      <p:tavLst>
                                        <p:tav tm="0">
                                          <p:val>
                                            <p:strVal val="(6*min(max(#ppt_w*#ppt_h,.3),1)-7.4)/-.7*#ppt_h"/>
                                          </p:val>
                                        </p:tav>
                                        <p:tav tm="100000">
                                          <p:val>
                                            <p:strVal val="#ppt_h"/>
                                          </p:val>
                                        </p:tav>
                                      </p:tavLst>
                                    </p:anim>
                                    <p:anim calcmode="lin" valueType="num">
                                      <p:cBhvr>
                                        <p:cTn id="13" dur="500" fill="hold"/>
                                        <p:tgtEl>
                                          <p:spTgt spid="2"/>
                                        </p:tgtEl>
                                        <p:attrNameLst>
                                          <p:attrName>ppt_x</p:attrName>
                                        </p:attrNameLst>
                                      </p:cBhvr>
                                      <p:tavLst>
                                        <p:tav tm="0">
                                          <p:val>
                                            <p:fltVal val="0.5"/>
                                          </p:val>
                                        </p:tav>
                                        <p:tav tm="100000">
                                          <p:val>
                                            <p:strVal val="#ppt_x"/>
                                          </p:val>
                                        </p:tav>
                                      </p:tavLst>
                                    </p:anim>
                                    <p:anim calcmode="lin" valueType="num">
                                      <p:cBhvr>
                                        <p:cTn id="14" dur="500" fill="hold"/>
                                        <p:tgtEl>
                                          <p:spTgt spid="2"/>
                                        </p:tgtEl>
                                        <p:attrNameLst>
                                          <p:attrName>ppt_y</p:attrName>
                                        </p:attrNameLst>
                                      </p:cBhvr>
                                      <p:tavLst>
                                        <p:tav tm="0">
                                          <p:val>
                                            <p:strVal val="1+(6*min(max(#ppt_w*#ppt_h,.3),1)-7.4)/-.7*#ppt_h/2"/>
                                          </p:val>
                                        </p:tav>
                                        <p:tav tm="100000">
                                          <p:val>
                                            <p:strVal val="#ppt_y"/>
                                          </p:val>
                                        </p:tav>
                                      </p:tavLst>
                                    </p:anim>
                                  </p:childTnLst>
                                </p:cTn>
                              </p:par>
                            </p:childTnLst>
                          </p:cTn>
                        </p:par>
                        <p:par>
                          <p:cTn id="15" fill="hold">
                            <p:stCondLst>
                              <p:cond delay="1000"/>
                            </p:stCondLst>
                            <p:childTnLst>
                              <p:par>
                                <p:cTn id="16" presetID="16" presetClass="entr" presetSubtype="37"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Effect transition="in" filter="barn(outVertical)">
                                      <p:cBhvr>
                                        <p:cTn id="18" dur="500"/>
                                        <p:tgtEl>
                                          <p:spTgt spid="51"/>
                                        </p:tgtEl>
                                      </p:cBhvr>
                                    </p:animEffect>
                                  </p:childTnLst>
                                </p:cTn>
                              </p:par>
                            </p:childTnLst>
                          </p:cTn>
                        </p:par>
                        <p:par>
                          <p:cTn id="19" fill="hold">
                            <p:stCondLst>
                              <p:cond delay="1500"/>
                            </p:stCondLst>
                            <p:childTnLst>
                              <p:par>
                                <p:cTn id="20" presetID="12" presetClass="entr" presetSubtype="4" fill="hold" grpId="0" nodeType="afterEffect">
                                  <p:stCondLst>
                                    <p:cond delay="0"/>
                                  </p:stCondLst>
                                  <p:iterate type="lt">
                                    <p:tmPct val="10000"/>
                                  </p:iterate>
                                  <p:childTnLst>
                                    <p:set>
                                      <p:cBhvr>
                                        <p:cTn id="21" dur="1" fill="hold">
                                          <p:stCondLst>
                                            <p:cond delay="0"/>
                                          </p:stCondLst>
                                        </p:cTn>
                                        <p:tgtEl>
                                          <p:spTgt spid="49"/>
                                        </p:tgtEl>
                                        <p:attrNameLst>
                                          <p:attrName>style.visibility</p:attrName>
                                        </p:attrNameLst>
                                      </p:cBhvr>
                                      <p:to>
                                        <p:strVal val="visible"/>
                                      </p:to>
                                    </p:set>
                                    <p:anim calcmode="lin" valueType="num">
                                      <p:cBhvr additive="base">
                                        <p:cTn id="22" dur="500"/>
                                        <p:tgtEl>
                                          <p:spTgt spid="49"/>
                                        </p:tgtEl>
                                        <p:attrNameLst>
                                          <p:attrName>ppt_y</p:attrName>
                                        </p:attrNameLst>
                                      </p:cBhvr>
                                      <p:tavLst>
                                        <p:tav tm="0">
                                          <p:val>
                                            <p:strVal val="#ppt_y+#ppt_h*1.125000"/>
                                          </p:val>
                                        </p:tav>
                                        <p:tav tm="100000">
                                          <p:val>
                                            <p:strVal val="#ppt_y"/>
                                          </p:val>
                                        </p:tav>
                                      </p:tavLst>
                                    </p:anim>
                                    <p:animEffect transition="in" filter="wipe(up)">
                                      <p:cBhvr>
                                        <p:cTn id="23" dur="500"/>
                                        <p:tgtEl>
                                          <p:spTgt spid="49"/>
                                        </p:tgtEl>
                                      </p:cBhvr>
                                    </p:animEffect>
                                  </p:childTnLst>
                                </p:cTn>
                              </p:par>
                            </p:childTnLst>
                          </p:cTn>
                        </p:par>
                        <p:par>
                          <p:cTn id="24" fill="hold">
                            <p:stCondLst>
                              <p:cond delay="275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3">
                                            <p:txEl>
                                              <p:pRg st="0" end="0"/>
                                            </p:txEl>
                                          </p:spTgt>
                                        </p:tgtEl>
                                        <p:attrNameLst>
                                          <p:attrName>style.visibility</p:attrName>
                                        </p:attrNameLst>
                                      </p:cBhvr>
                                      <p:to>
                                        <p:strVal val="visible"/>
                                      </p:to>
                                    </p:set>
                                    <p:anim by="(-#ppt_w*2)" calcmode="lin" valueType="num">
                                      <p:cBhvr rctx="PPT">
                                        <p:cTn id="27" dur="500" autoRev="1" fill="hold">
                                          <p:stCondLst>
                                            <p:cond delay="0"/>
                                          </p:stCondLst>
                                        </p:cTn>
                                        <p:tgtEl>
                                          <p:spTgt spid="3">
                                            <p:txEl>
                                              <p:pRg st="0" end="0"/>
                                            </p:txEl>
                                          </p:spTgt>
                                        </p:tgtEl>
                                        <p:attrNameLst>
                                          <p:attrName>ppt_w</p:attrName>
                                        </p:attrNameLst>
                                      </p:cBhvr>
                                    </p:anim>
                                    <p:anim by="(#ppt_w*0.50)" calcmode="lin" valueType="num">
                                      <p:cBhvr>
                                        <p:cTn id="28" dur="500" decel="50000" autoRev="1" fill="hold">
                                          <p:stCondLst>
                                            <p:cond delay="0"/>
                                          </p:stCondLst>
                                        </p:cTn>
                                        <p:tgtEl>
                                          <p:spTgt spid="3">
                                            <p:txEl>
                                              <p:pRg st="0" end="0"/>
                                            </p:txEl>
                                          </p:spTgt>
                                        </p:tgtEl>
                                        <p:attrNameLst>
                                          <p:attrName>ppt_x</p:attrName>
                                        </p:attrNameLst>
                                      </p:cBhvr>
                                    </p:anim>
                                    <p:anim from="(-#ppt_h/2)" to="(#ppt_y)" calcmode="lin" valueType="num">
                                      <p:cBhvr>
                                        <p:cTn id="29" dur="1000" fill="hold">
                                          <p:stCondLst>
                                            <p:cond delay="0"/>
                                          </p:stCondLst>
                                        </p:cTn>
                                        <p:tgtEl>
                                          <p:spTgt spid="3">
                                            <p:txEl>
                                              <p:pRg st="0" end="0"/>
                                            </p:txEl>
                                          </p:spTgt>
                                        </p:tgtEl>
                                        <p:attrNameLst>
                                          <p:attrName>ppt_y</p:attrName>
                                        </p:attrNameLst>
                                      </p:cBhvr>
                                    </p:anim>
                                    <p:animRot by="21600000">
                                      <p:cBhvr>
                                        <p:cTn id="30" dur="1000" fill="hold">
                                          <p:stCondLst>
                                            <p:cond delay="0"/>
                                          </p:stCondLst>
                                        </p:cTn>
                                        <p:tgtEl>
                                          <p:spTgt spid="3">
                                            <p:txEl>
                                              <p:pRg st="0" end="0"/>
                                            </p:txEl>
                                          </p:spTgt>
                                        </p:tgtEl>
                                        <p:attrNameLst>
                                          <p:attrName>r</p:attrName>
                                        </p:attrNameLst>
                                      </p:cBhvr>
                                    </p:animRot>
                                  </p:childTnLst>
                                </p:cTn>
                              </p:par>
                            </p:childTnLst>
                          </p:cTn>
                        </p:par>
                        <p:par>
                          <p:cTn id="31" fill="hold">
                            <p:stCondLst>
                              <p:cond delay="5650"/>
                            </p:stCondLst>
                            <p:childTnLst>
                              <p:par>
                                <p:cTn id="32" presetID="56" presetClass="entr" presetSubtype="0" fill="hold" grpId="0" nodeType="afterEffect">
                                  <p:stCondLst>
                                    <p:cond delay="0"/>
                                  </p:stCondLst>
                                  <p:iterate type="lt">
                                    <p:tmPct val="10000"/>
                                  </p:iterate>
                                  <p:childTnLst>
                                    <p:set>
                                      <p:cBhvr>
                                        <p:cTn id="33" dur="1" fill="hold">
                                          <p:stCondLst>
                                            <p:cond delay="0"/>
                                          </p:stCondLst>
                                        </p:cTn>
                                        <p:tgtEl>
                                          <p:spTgt spid="52"/>
                                        </p:tgtEl>
                                        <p:attrNameLst>
                                          <p:attrName>style.visibility</p:attrName>
                                        </p:attrNameLst>
                                      </p:cBhvr>
                                      <p:to>
                                        <p:strVal val="visible"/>
                                      </p:to>
                                    </p:set>
                                    <p:anim by="(-#ppt_w*2)" calcmode="lin" valueType="num">
                                      <p:cBhvr rctx="PPT">
                                        <p:cTn id="34" dur="500" autoRev="1" fill="hold">
                                          <p:stCondLst>
                                            <p:cond delay="0"/>
                                          </p:stCondLst>
                                        </p:cTn>
                                        <p:tgtEl>
                                          <p:spTgt spid="52"/>
                                        </p:tgtEl>
                                        <p:attrNameLst>
                                          <p:attrName>ppt_w</p:attrName>
                                        </p:attrNameLst>
                                      </p:cBhvr>
                                    </p:anim>
                                    <p:anim by="(#ppt_w*0.50)" calcmode="lin" valueType="num">
                                      <p:cBhvr>
                                        <p:cTn id="35" dur="500" decel="50000" autoRev="1" fill="hold">
                                          <p:stCondLst>
                                            <p:cond delay="0"/>
                                          </p:stCondLst>
                                        </p:cTn>
                                        <p:tgtEl>
                                          <p:spTgt spid="52"/>
                                        </p:tgtEl>
                                        <p:attrNameLst>
                                          <p:attrName>ppt_x</p:attrName>
                                        </p:attrNameLst>
                                      </p:cBhvr>
                                    </p:anim>
                                    <p:anim from="(-#ppt_h/2)" to="(#ppt_y)" calcmode="lin" valueType="num">
                                      <p:cBhvr>
                                        <p:cTn id="36" dur="1000" fill="hold">
                                          <p:stCondLst>
                                            <p:cond delay="0"/>
                                          </p:stCondLst>
                                        </p:cTn>
                                        <p:tgtEl>
                                          <p:spTgt spid="52"/>
                                        </p:tgtEl>
                                        <p:attrNameLst>
                                          <p:attrName>ppt_y</p:attrName>
                                        </p:attrNameLst>
                                      </p:cBhvr>
                                    </p:anim>
                                    <p:animRot by="21600000">
                                      <p:cBhvr>
                                        <p:cTn id="37" dur="1000" fill="hold">
                                          <p:stCondLst>
                                            <p:cond delay="0"/>
                                          </p:stCondLst>
                                        </p:cTn>
                                        <p:tgtEl>
                                          <p:spTgt spid="52"/>
                                        </p:tgtEl>
                                        <p:attrNameLst>
                                          <p:attrName>r</p:attrName>
                                        </p:attrNameLst>
                                      </p:cBhvr>
                                    </p:animRot>
                                  </p:childTnLst>
                                </p:cTn>
                              </p:par>
                            </p:childTnLst>
                          </p:cTn>
                        </p:par>
                        <p:par>
                          <p:cTn id="38" fill="hold">
                            <p:stCondLst>
                              <p:cond delay="7550"/>
                            </p:stCondLst>
                            <p:childTnLst>
                              <p:par>
                                <p:cTn id="39" presetID="10" presetClass="entr" presetSubtype="0" fill="hold" nodeType="afterEffect">
                                  <p:stCondLst>
                                    <p:cond delay="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500"/>
                                        <p:tgtEl>
                                          <p:spTgt spid="54"/>
                                        </p:tgtEl>
                                      </p:cBhvr>
                                    </p:animEffect>
                                  </p:childTnLst>
                                </p:cTn>
                              </p:par>
                            </p:childTnLst>
                          </p:cTn>
                        </p:par>
                        <p:par>
                          <p:cTn id="42" fill="hold">
                            <p:stCondLst>
                              <p:cond delay="8050"/>
                            </p:stCondLst>
                            <p:childTnLst>
                              <p:par>
                                <p:cTn id="43" presetID="6" presetClass="emph" presetSubtype="0" fill="hold" nodeType="afterEffect">
                                  <p:stCondLst>
                                    <p:cond delay="0"/>
                                  </p:stCondLst>
                                  <p:childTnLst>
                                    <p:animScale>
                                      <p:cBhvr>
                                        <p:cTn id="44" dur="1250" fill="hold"/>
                                        <p:tgtEl>
                                          <p:spTgt spid="54"/>
                                        </p:tgtEl>
                                      </p:cBhvr>
                                      <p:by x="400000" y="400000"/>
                                    </p:animScale>
                                  </p:childTnLst>
                                </p:cTn>
                              </p:par>
                            </p:childTnLst>
                          </p:cTn>
                        </p:par>
                        <p:par>
                          <p:cTn id="45" fill="hold">
                            <p:stCondLst>
                              <p:cond delay="9300"/>
                            </p:stCondLst>
                            <p:childTnLst>
                              <p:par>
                                <p:cTn id="46" presetID="6" presetClass="emph" presetSubtype="0" autoRev="1" fill="hold" nodeType="afterEffect">
                                  <p:stCondLst>
                                    <p:cond delay="0"/>
                                  </p:stCondLst>
                                  <p:childTnLst>
                                    <p:animScale>
                                      <p:cBhvr>
                                        <p:cTn id="47" dur="1250" fill="hold"/>
                                        <p:tgtEl>
                                          <p:spTgt spid="54"/>
                                        </p:tgtEl>
                                      </p:cBhvr>
                                      <p:by x="400000" y="400000"/>
                                    </p:animScale>
                                  </p:childTnLst>
                                </p:cTn>
                              </p:par>
                              <p:par>
                                <p:cTn id="48" presetID="10" presetClass="exit" presetSubtype="0" fill="hold" nodeType="withEffect">
                                  <p:stCondLst>
                                    <p:cond delay="0"/>
                                  </p:stCondLst>
                                  <p:childTnLst>
                                    <p:animEffect transition="out" filter="fade">
                                      <p:cBhvr>
                                        <p:cTn id="49" dur="1250"/>
                                        <p:tgtEl>
                                          <p:spTgt spid="54"/>
                                        </p:tgtEl>
                                      </p:cBhvr>
                                    </p:animEffect>
                                    <p:set>
                                      <p:cBhvr>
                                        <p:cTn id="50" dur="1" fill="hold">
                                          <p:stCondLst>
                                            <p:cond delay="1249"/>
                                          </p:stCondLst>
                                        </p:cTn>
                                        <p:tgtEl>
                                          <p:spTgt spid="5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2" grpId="0"/>
      <p:bldP spid="3"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 name="图片 3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0" y="-1"/>
            <a:ext cx="9144000" cy="5157148"/>
          </a:xfrm>
          <a:prstGeom prst="rect">
            <a:avLst/>
          </a:prstGeom>
          <a:blipFill dpi="0" rotWithShape="1">
            <a:blip r:embed="rId4" cstate="print">
              <a:alphaModFix amt="29000"/>
              <a:duotone>
                <a:prstClr val="black"/>
                <a:srgbClr val="E4E4E4">
                  <a:tint val="45000"/>
                  <a:satMod val="400000"/>
                </a:srgbClr>
              </a:duotone>
            </a:blip>
            <a:srcRect/>
            <a:tile tx="0" ty="0" sx="100000" sy="100000" flip="none" algn="tl"/>
          </a:blipFill>
        </p:spPr>
      </p:pic>
      <p:sp>
        <p:nvSpPr>
          <p:cNvPr id="57" name="Rectangle 5"/>
          <p:cNvSpPr>
            <a:spLocks noChangeArrowheads="1"/>
          </p:cNvSpPr>
          <p:nvPr/>
        </p:nvSpPr>
        <p:spPr bwMode="auto">
          <a:xfrm>
            <a:off x="1051812" y="3307491"/>
            <a:ext cx="747810" cy="897523"/>
          </a:xfrm>
          <a:prstGeom prst="roundRect">
            <a:avLst/>
          </a:prstGeom>
          <a:solidFill>
            <a:srgbClr val="FF0000"/>
          </a:solidFill>
          <a:ln>
            <a:noFill/>
          </a:ln>
        </p:spPr>
        <p:txBody>
          <a:bodyPr lIns="68571" tIns="34285" rIns="68571" bIns="34285"/>
          <a:lstStyle/>
          <a:p>
            <a:endParaRPr lang="zh-CN" altLang="en-US" kern="0">
              <a:solidFill>
                <a:sysClr val="windowText" lastClr="000000"/>
              </a:solidFill>
              <a:cs typeface="+mn-ea"/>
              <a:sym typeface="+mn-lt"/>
            </a:endParaRPr>
          </a:p>
        </p:txBody>
      </p:sp>
      <p:sp>
        <p:nvSpPr>
          <p:cNvPr id="58" name="Freeform 6"/>
          <p:cNvSpPr>
            <a:spLocks/>
          </p:cNvSpPr>
          <p:nvPr/>
        </p:nvSpPr>
        <p:spPr bwMode="auto">
          <a:xfrm>
            <a:off x="1156601" y="3387938"/>
            <a:ext cx="571574" cy="718971"/>
          </a:xfrm>
          <a:custGeom>
            <a:avLst/>
            <a:gdLst>
              <a:gd name="T0" fmla="*/ 734716 w 1173"/>
              <a:gd name="T1" fmla="*/ 348495 h 1472"/>
              <a:gd name="T2" fmla="*/ 711330 w 1173"/>
              <a:gd name="T3" fmla="*/ 30615 h 1472"/>
              <a:gd name="T4" fmla="*/ 693141 w 1173"/>
              <a:gd name="T5" fmla="*/ 35175 h 1472"/>
              <a:gd name="T6" fmla="*/ 651565 w 1173"/>
              <a:gd name="T7" fmla="*/ 44295 h 1472"/>
              <a:gd name="T8" fmla="*/ 596997 w 1173"/>
              <a:gd name="T9" fmla="*/ 35175 h 1472"/>
              <a:gd name="T10" fmla="*/ 408609 w 1173"/>
              <a:gd name="T11" fmla="*/ 3257 h 1472"/>
              <a:gd name="T12" fmla="*/ 0 w 1173"/>
              <a:gd name="T13" fmla="*/ 500270 h 1472"/>
              <a:gd name="T14" fmla="*/ 417703 w 1173"/>
              <a:gd name="T15" fmla="*/ 955593 h 1472"/>
              <a:gd name="T16" fmla="*/ 762000 w 1173"/>
              <a:gd name="T17" fmla="*/ 707412 h 1472"/>
              <a:gd name="T18" fmla="*/ 706783 w 1173"/>
              <a:gd name="T19" fmla="*/ 674843 h 1472"/>
              <a:gd name="T20" fmla="*/ 449535 w 1173"/>
              <a:gd name="T21" fmla="*/ 891757 h 1472"/>
              <a:gd name="T22" fmla="*/ 188389 w 1173"/>
              <a:gd name="T23" fmla="*/ 472260 h 1472"/>
              <a:gd name="T24" fmla="*/ 417703 w 1173"/>
              <a:gd name="T25" fmla="*/ 67745 h 1472"/>
              <a:gd name="T26" fmla="*/ 679499 w 1173"/>
              <a:gd name="T27" fmla="*/ 371294 h 1472"/>
              <a:gd name="T28" fmla="*/ 734716 w 1173"/>
              <a:gd name="T29" fmla="*/ 348495 h 14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73" h="1472">
                <a:moveTo>
                  <a:pt x="1131" y="535"/>
                </a:moveTo>
                <a:lnTo>
                  <a:pt x="1095" y="47"/>
                </a:lnTo>
                <a:cubicBezTo>
                  <a:pt x="1090" y="47"/>
                  <a:pt x="1081" y="49"/>
                  <a:pt x="1067" y="54"/>
                </a:cubicBezTo>
                <a:cubicBezTo>
                  <a:pt x="1043" y="64"/>
                  <a:pt x="1022" y="68"/>
                  <a:pt x="1003" y="68"/>
                </a:cubicBezTo>
                <a:cubicBezTo>
                  <a:pt x="975" y="68"/>
                  <a:pt x="947" y="64"/>
                  <a:pt x="919" y="54"/>
                </a:cubicBezTo>
                <a:cubicBezTo>
                  <a:pt x="810" y="17"/>
                  <a:pt x="714" y="0"/>
                  <a:pt x="629" y="5"/>
                </a:cubicBezTo>
                <a:cubicBezTo>
                  <a:pt x="214" y="24"/>
                  <a:pt x="5" y="278"/>
                  <a:pt x="0" y="768"/>
                </a:cubicBezTo>
                <a:cubicBezTo>
                  <a:pt x="5" y="1225"/>
                  <a:pt x="219" y="1458"/>
                  <a:pt x="643" y="1467"/>
                </a:cubicBezTo>
                <a:cubicBezTo>
                  <a:pt x="912" y="1472"/>
                  <a:pt x="1088" y="1345"/>
                  <a:pt x="1173" y="1086"/>
                </a:cubicBezTo>
                <a:lnTo>
                  <a:pt x="1088" y="1036"/>
                </a:lnTo>
                <a:cubicBezTo>
                  <a:pt x="999" y="1258"/>
                  <a:pt x="867" y="1369"/>
                  <a:pt x="692" y="1369"/>
                </a:cubicBezTo>
                <a:cubicBezTo>
                  <a:pt x="424" y="1359"/>
                  <a:pt x="290" y="1145"/>
                  <a:pt x="290" y="725"/>
                </a:cubicBezTo>
                <a:cubicBezTo>
                  <a:pt x="290" y="316"/>
                  <a:pt x="408" y="108"/>
                  <a:pt x="643" y="104"/>
                </a:cubicBezTo>
                <a:cubicBezTo>
                  <a:pt x="827" y="94"/>
                  <a:pt x="961" y="250"/>
                  <a:pt x="1046" y="570"/>
                </a:cubicBezTo>
                <a:lnTo>
                  <a:pt x="1131" y="53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68571" tIns="34285" rIns="68571" bIns="34285"/>
          <a:lstStyle/>
          <a:p>
            <a:endParaRPr lang="zh-CN" altLang="en-US" kern="0">
              <a:solidFill>
                <a:sysClr val="windowText" lastClr="000000"/>
              </a:solidFill>
              <a:cs typeface="+mn-ea"/>
              <a:sym typeface="+mn-lt"/>
            </a:endParaRPr>
          </a:p>
        </p:txBody>
      </p:sp>
      <p:sp>
        <p:nvSpPr>
          <p:cNvPr id="59" name="Freeform 7"/>
          <p:cNvSpPr>
            <a:spLocks noEditPoints="1"/>
          </p:cNvSpPr>
          <p:nvPr/>
        </p:nvSpPr>
        <p:spPr bwMode="auto">
          <a:xfrm>
            <a:off x="1868687" y="3922901"/>
            <a:ext cx="1068129" cy="217834"/>
          </a:xfrm>
          <a:custGeom>
            <a:avLst/>
            <a:gdLst>
              <a:gd name="T0" fmla="*/ 31788 w 2195"/>
              <a:gd name="T1" fmla="*/ 181488 h 445"/>
              <a:gd name="T2" fmla="*/ 163483 w 2195"/>
              <a:gd name="T3" fmla="*/ 180183 h 445"/>
              <a:gd name="T4" fmla="*/ 98609 w 2195"/>
              <a:gd name="T5" fmla="*/ 289206 h 445"/>
              <a:gd name="T6" fmla="*/ 101204 w 2195"/>
              <a:gd name="T7" fmla="*/ 68548 h 445"/>
              <a:gd name="T8" fmla="*/ 98609 w 2195"/>
              <a:gd name="T9" fmla="*/ 289206 h 445"/>
              <a:gd name="T10" fmla="*/ 431413 w 2195"/>
              <a:gd name="T11" fmla="*/ 283331 h 445"/>
              <a:gd name="T12" fmla="*/ 400922 w 2195"/>
              <a:gd name="T13" fmla="*/ 152764 h 445"/>
              <a:gd name="T14" fmla="*/ 289339 w 2195"/>
              <a:gd name="T15" fmla="*/ 154069 h 445"/>
              <a:gd name="T16" fmla="*/ 259496 w 2195"/>
              <a:gd name="T17" fmla="*/ 284636 h 445"/>
              <a:gd name="T18" fmla="*/ 289339 w 2195"/>
              <a:gd name="T19" fmla="*/ 72465 h 445"/>
              <a:gd name="T20" fmla="*/ 358754 w 2195"/>
              <a:gd name="T21" fmla="*/ 66589 h 445"/>
              <a:gd name="T22" fmla="*/ 581921 w 2195"/>
              <a:gd name="T23" fmla="*/ 265704 h 445"/>
              <a:gd name="T24" fmla="*/ 555971 w 2195"/>
              <a:gd name="T25" fmla="*/ 287901 h 445"/>
              <a:gd name="T26" fmla="*/ 512506 w 2195"/>
              <a:gd name="T27" fmla="*/ 98578 h 445"/>
              <a:gd name="T28" fmla="*/ 483312 w 2195"/>
              <a:gd name="T29" fmla="*/ 72465 h 445"/>
              <a:gd name="T30" fmla="*/ 512506 w 2195"/>
              <a:gd name="T31" fmla="*/ 15668 h 445"/>
              <a:gd name="T32" fmla="*/ 542996 w 2195"/>
              <a:gd name="T33" fmla="*/ 72465 h 445"/>
              <a:gd name="T34" fmla="*/ 581921 w 2195"/>
              <a:gd name="T35" fmla="*/ 98578 h 445"/>
              <a:gd name="T36" fmla="*/ 542996 w 2195"/>
              <a:gd name="T37" fmla="*/ 241549 h 445"/>
              <a:gd name="T38" fmla="*/ 581921 w 2195"/>
              <a:gd name="T39" fmla="*/ 265704 h 445"/>
              <a:gd name="T40" fmla="*/ 787572 w 2195"/>
              <a:gd name="T41" fmla="*/ 162556 h 445"/>
              <a:gd name="T42" fmla="*/ 661716 w 2195"/>
              <a:gd name="T43" fmla="*/ 162556 h 445"/>
              <a:gd name="T44" fmla="*/ 819360 w 2195"/>
              <a:gd name="T45" fmla="*/ 226534 h 445"/>
              <a:gd name="T46" fmla="*/ 626684 w 2195"/>
              <a:gd name="T47" fmla="*/ 181488 h 445"/>
              <a:gd name="T48" fmla="*/ 820658 w 2195"/>
              <a:gd name="T49" fmla="*/ 181488 h 445"/>
              <a:gd name="T50" fmla="*/ 660419 w 2195"/>
              <a:gd name="T51" fmla="*/ 188670 h 445"/>
              <a:gd name="T52" fmla="*/ 787572 w 2195"/>
              <a:gd name="T53" fmla="*/ 218047 h 445"/>
              <a:gd name="T54" fmla="*/ 1054853 w 2195"/>
              <a:gd name="T55" fmla="*/ 283331 h 445"/>
              <a:gd name="T56" fmla="*/ 1025011 w 2195"/>
              <a:gd name="T57" fmla="*/ 152764 h 445"/>
              <a:gd name="T58" fmla="*/ 913428 w 2195"/>
              <a:gd name="T59" fmla="*/ 154069 h 445"/>
              <a:gd name="T60" fmla="*/ 882937 w 2195"/>
              <a:gd name="T61" fmla="*/ 284636 h 445"/>
              <a:gd name="T62" fmla="*/ 913428 w 2195"/>
              <a:gd name="T63" fmla="*/ 72465 h 445"/>
              <a:gd name="T64" fmla="*/ 982843 w 2195"/>
              <a:gd name="T65" fmla="*/ 66589 h 445"/>
              <a:gd name="T66" fmla="*/ 1206010 w 2195"/>
              <a:gd name="T67" fmla="*/ 265704 h 445"/>
              <a:gd name="T68" fmla="*/ 1179412 w 2195"/>
              <a:gd name="T69" fmla="*/ 287901 h 445"/>
              <a:gd name="T70" fmla="*/ 1136595 w 2195"/>
              <a:gd name="T71" fmla="*/ 98578 h 445"/>
              <a:gd name="T72" fmla="*/ 1107401 w 2195"/>
              <a:gd name="T73" fmla="*/ 72465 h 445"/>
              <a:gd name="T74" fmla="*/ 1136595 w 2195"/>
              <a:gd name="T75" fmla="*/ 15668 h 445"/>
              <a:gd name="T76" fmla="*/ 1166437 w 2195"/>
              <a:gd name="T77" fmla="*/ 72465 h 445"/>
              <a:gd name="T78" fmla="*/ 1206010 w 2195"/>
              <a:gd name="T79" fmla="*/ 98578 h 445"/>
              <a:gd name="T80" fmla="*/ 1166437 w 2195"/>
              <a:gd name="T81" fmla="*/ 241549 h 445"/>
              <a:gd name="T82" fmla="*/ 1206010 w 2195"/>
              <a:gd name="T83" fmla="*/ 265704 h 445"/>
              <a:gd name="T84" fmla="*/ 1414256 w 2195"/>
              <a:gd name="T85" fmla="*/ 123386 h 445"/>
              <a:gd name="T86" fmla="*/ 1256612 w 2195"/>
              <a:gd name="T87" fmla="*/ 126650 h 445"/>
              <a:gd name="T88" fmla="*/ 1390901 w 2195"/>
              <a:gd name="T89" fmla="*/ 229798 h 445"/>
              <a:gd name="T90" fmla="*/ 1278020 w 2195"/>
              <a:gd name="T91" fmla="*/ 218047 h 445"/>
              <a:gd name="T92" fmla="*/ 1337704 w 2195"/>
              <a:gd name="T93" fmla="*/ 289206 h 445"/>
              <a:gd name="T94" fmla="*/ 1346138 w 2195"/>
              <a:gd name="T95" fmla="*/ 164515 h 445"/>
              <a:gd name="T96" fmla="*/ 1334461 w 2195"/>
              <a:gd name="T97" fmla="*/ 94661 h 4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95" h="445">
                <a:moveTo>
                  <a:pt x="154" y="142"/>
                </a:moveTo>
                <a:cubicBezTo>
                  <a:pt x="86" y="144"/>
                  <a:pt x="51" y="189"/>
                  <a:pt x="49" y="278"/>
                </a:cubicBezTo>
                <a:cubicBezTo>
                  <a:pt x="51" y="361"/>
                  <a:pt x="86" y="405"/>
                  <a:pt x="154" y="407"/>
                </a:cubicBezTo>
                <a:cubicBezTo>
                  <a:pt x="218" y="405"/>
                  <a:pt x="251" y="361"/>
                  <a:pt x="252" y="276"/>
                </a:cubicBezTo>
                <a:cubicBezTo>
                  <a:pt x="248" y="193"/>
                  <a:pt x="215" y="148"/>
                  <a:pt x="154" y="142"/>
                </a:cubicBezTo>
                <a:close/>
                <a:moveTo>
                  <a:pt x="152" y="443"/>
                </a:moveTo>
                <a:cubicBezTo>
                  <a:pt x="55" y="437"/>
                  <a:pt x="5" y="383"/>
                  <a:pt x="0" y="280"/>
                </a:cubicBezTo>
                <a:cubicBezTo>
                  <a:pt x="3" y="166"/>
                  <a:pt x="55" y="107"/>
                  <a:pt x="156" y="105"/>
                </a:cubicBezTo>
                <a:cubicBezTo>
                  <a:pt x="250" y="109"/>
                  <a:pt x="299" y="165"/>
                  <a:pt x="303" y="274"/>
                </a:cubicBezTo>
                <a:cubicBezTo>
                  <a:pt x="302" y="385"/>
                  <a:pt x="251" y="442"/>
                  <a:pt x="152" y="443"/>
                </a:cubicBezTo>
                <a:close/>
                <a:moveTo>
                  <a:pt x="665" y="227"/>
                </a:moveTo>
                <a:lnTo>
                  <a:pt x="665" y="434"/>
                </a:lnTo>
                <a:lnTo>
                  <a:pt x="618" y="434"/>
                </a:lnTo>
                <a:lnTo>
                  <a:pt x="618" y="234"/>
                </a:lnTo>
                <a:cubicBezTo>
                  <a:pt x="616" y="174"/>
                  <a:pt x="591" y="144"/>
                  <a:pt x="542" y="142"/>
                </a:cubicBezTo>
                <a:cubicBezTo>
                  <a:pt x="484" y="150"/>
                  <a:pt x="452" y="181"/>
                  <a:pt x="446" y="236"/>
                </a:cubicBezTo>
                <a:lnTo>
                  <a:pt x="446" y="434"/>
                </a:lnTo>
                <a:lnTo>
                  <a:pt x="400" y="436"/>
                </a:lnTo>
                <a:lnTo>
                  <a:pt x="400" y="111"/>
                </a:lnTo>
                <a:lnTo>
                  <a:pt x="446" y="111"/>
                </a:lnTo>
                <a:lnTo>
                  <a:pt x="446" y="160"/>
                </a:lnTo>
                <a:cubicBezTo>
                  <a:pt x="472" y="123"/>
                  <a:pt x="507" y="104"/>
                  <a:pt x="553" y="102"/>
                </a:cubicBezTo>
                <a:cubicBezTo>
                  <a:pt x="628" y="102"/>
                  <a:pt x="665" y="144"/>
                  <a:pt x="665" y="227"/>
                </a:cubicBezTo>
                <a:close/>
                <a:moveTo>
                  <a:pt x="897" y="407"/>
                </a:moveTo>
                <a:lnTo>
                  <a:pt x="906" y="432"/>
                </a:lnTo>
                <a:cubicBezTo>
                  <a:pt x="891" y="438"/>
                  <a:pt x="875" y="441"/>
                  <a:pt x="857" y="441"/>
                </a:cubicBezTo>
                <a:cubicBezTo>
                  <a:pt x="811" y="442"/>
                  <a:pt x="788" y="419"/>
                  <a:pt x="790" y="370"/>
                </a:cubicBezTo>
                <a:lnTo>
                  <a:pt x="790" y="151"/>
                </a:lnTo>
                <a:lnTo>
                  <a:pt x="745" y="151"/>
                </a:lnTo>
                <a:lnTo>
                  <a:pt x="745" y="111"/>
                </a:lnTo>
                <a:lnTo>
                  <a:pt x="790" y="111"/>
                </a:lnTo>
                <a:lnTo>
                  <a:pt x="790" y="24"/>
                </a:lnTo>
                <a:lnTo>
                  <a:pt x="837" y="0"/>
                </a:lnTo>
                <a:lnTo>
                  <a:pt x="837" y="111"/>
                </a:lnTo>
                <a:lnTo>
                  <a:pt x="897" y="111"/>
                </a:lnTo>
                <a:lnTo>
                  <a:pt x="897" y="151"/>
                </a:lnTo>
                <a:lnTo>
                  <a:pt x="837" y="151"/>
                </a:lnTo>
                <a:lnTo>
                  <a:pt x="837" y="370"/>
                </a:lnTo>
                <a:cubicBezTo>
                  <a:pt x="835" y="398"/>
                  <a:pt x="847" y="411"/>
                  <a:pt x="872" y="410"/>
                </a:cubicBezTo>
                <a:cubicBezTo>
                  <a:pt x="881" y="410"/>
                  <a:pt x="890" y="409"/>
                  <a:pt x="897" y="407"/>
                </a:cubicBezTo>
                <a:close/>
                <a:moveTo>
                  <a:pt x="1020" y="249"/>
                </a:moveTo>
                <a:lnTo>
                  <a:pt x="1214" y="249"/>
                </a:lnTo>
                <a:cubicBezTo>
                  <a:pt x="1211" y="184"/>
                  <a:pt x="1179" y="150"/>
                  <a:pt x="1118" y="147"/>
                </a:cubicBezTo>
                <a:cubicBezTo>
                  <a:pt x="1057" y="153"/>
                  <a:pt x="1024" y="187"/>
                  <a:pt x="1020" y="249"/>
                </a:cubicBezTo>
                <a:close/>
                <a:moveTo>
                  <a:pt x="1214" y="334"/>
                </a:moveTo>
                <a:lnTo>
                  <a:pt x="1263" y="347"/>
                </a:lnTo>
                <a:cubicBezTo>
                  <a:pt x="1245" y="413"/>
                  <a:pt x="1198" y="445"/>
                  <a:pt x="1120" y="443"/>
                </a:cubicBezTo>
                <a:cubicBezTo>
                  <a:pt x="1021" y="439"/>
                  <a:pt x="969" y="384"/>
                  <a:pt x="966" y="278"/>
                </a:cubicBezTo>
                <a:cubicBezTo>
                  <a:pt x="971" y="167"/>
                  <a:pt x="1021" y="109"/>
                  <a:pt x="1118" y="105"/>
                </a:cubicBezTo>
                <a:cubicBezTo>
                  <a:pt x="1213" y="107"/>
                  <a:pt x="1262" y="165"/>
                  <a:pt x="1265" y="278"/>
                </a:cubicBezTo>
                <a:cubicBezTo>
                  <a:pt x="1265" y="284"/>
                  <a:pt x="1265" y="288"/>
                  <a:pt x="1265" y="289"/>
                </a:cubicBezTo>
                <a:lnTo>
                  <a:pt x="1018" y="289"/>
                </a:lnTo>
                <a:cubicBezTo>
                  <a:pt x="1021" y="362"/>
                  <a:pt x="1054" y="401"/>
                  <a:pt x="1118" y="405"/>
                </a:cubicBezTo>
                <a:cubicBezTo>
                  <a:pt x="1169" y="405"/>
                  <a:pt x="1200" y="382"/>
                  <a:pt x="1214" y="334"/>
                </a:cubicBezTo>
                <a:close/>
                <a:moveTo>
                  <a:pt x="1626" y="227"/>
                </a:moveTo>
                <a:lnTo>
                  <a:pt x="1626" y="434"/>
                </a:lnTo>
                <a:lnTo>
                  <a:pt x="1580" y="434"/>
                </a:lnTo>
                <a:lnTo>
                  <a:pt x="1580" y="234"/>
                </a:lnTo>
                <a:cubicBezTo>
                  <a:pt x="1578" y="174"/>
                  <a:pt x="1553" y="144"/>
                  <a:pt x="1504" y="142"/>
                </a:cubicBezTo>
                <a:cubicBezTo>
                  <a:pt x="1446" y="150"/>
                  <a:pt x="1414" y="181"/>
                  <a:pt x="1408" y="236"/>
                </a:cubicBezTo>
                <a:lnTo>
                  <a:pt x="1408" y="434"/>
                </a:lnTo>
                <a:lnTo>
                  <a:pt x="1361" y="436"/>
                </a:lnTo>
                <a:lnTo>
                  <a:pt x="1361" y="111"/>
                </a:lnTo>
                <a:lnTo>
                  <a:pt x="1408" y="111"/>
                </a:lnTo>
                <a:lnTo>
                  <a:pt x="1408" y="160"/>
                </a:lnTo>
                <a:cubicBezTo>
                  <a:pt x="1433" y="123"/>
                  <a:pt x="1469" y="104"/>
                  <a:pt x="1515" y="102"/>
                </a:cubicBezTo>
                <a:cubicBezTo>
                  <a:pt x="1589" y="102"/>
                  <a:pt x="1626" y="144"/>
                  <a:pt x="1626" y="227"/>
                </a:cubicBezTo>
                <a:close/>
                <a:moveTo>
                  <a:pt x="1859" y="407"/>
                </a:moveTo>
                <a:lnTo>
                  <a:pt x="1868" y="432"/>
                </a:lnTo>
                <a:cubicBezTo>
                  <a:pt x="1853" y="438"/>
                  <a:pt x="1836" y="441"/>
                  <a:pt x="1818" y="441"/>
                </a:cubicBezTo>
                <a:cubicBezTo>
                  <a:pt x="1772" y="442"/>
                  <a:pt x="1750" y="419"/>
                  <a:pt x="1752" y="370"/>
                </a:cubicBezTo>
                <a:lnTo>
                  <a:pt x="1752" y="151"/>
                </a:lnTo>
                <a:lnTo>
                  <a:pt x="1707" y="151"/>
                </a:lnTo>
                <a:lnTo>
                  <a:pt x="1707" y="111"/>
                </a:lnTo>
                <a:lnTo>
                  <a:pt x="1752" y="111"/>
                </a:lnTo>
                <a:lnTo>
                  <a:pt x="1752" y="24"/>
                </a:lnTo>
                <a:lnTo>
                  <a:pt x="1798" y="0"/>
                </a:lnTo>
                <a:lnTo>
                  <a:pt x="1798" y="111"/>
                </a:lnTo>
                <a:lnTo>
                  <a:pt x="1859" y="111"/>
                </a:lnTo>
                <a:lnTo>
                  <a:pt x="1859" y="151"/>
                </a:lnTo>
                <a:lnTo>
                  <a:pt x="1798" y="151"/>
                </a:lnTo>
                <a:lnTo>
                  <a:pt x="1798" y="370"/>
                </a:lnTo>
                <a:cubicBezTo>
                  <a:pt x="1797" y="398"/>
                  <a:pt x="1809" y="411"/>
                  <a:pt x="1834" y="410"/>
                </a:cubicBezTo>
                <a:cubicBezTo>
                  <a:pt x="1843" y="410"/>
                  <a:pt x="1851" y="409"/>
                  <a:pt x="1859" y="407"/>
                </a:cubicBezTo>
                <a:close/>
                <a:moveTo>
                  <a:pt x="2131" y="203"/>
                </a:moveTo>
                <a:lnTo>
                  <a:pt x="2180" y="189"/>
                </a:lnTo>
                <a:cubicBezTo>
                  <a:pt x="2167" y="133"/>
                  <a:pt x="2125" y="104"/>
                  <a:pt x="2055" y="102"/>
                </a:cubicBezTo>
                <a:cubicBezTo>
                  <a:pt x="1982" y="105"/>
                  <a:pt x="1943" y="136"/>
                  <a:pt x="1937" y="194"/>
                </a:cubicBezTo>
                <a:cubicBezTo>
                  <a:pt x="1934" y="249"/>
                  <a:pt x="1976" y="281"/>
                  <a:pt x="2062" y="292"/>
                </a:cubicBezTo>
                <a:cubicBezTo>
                  <a:pt x="2118" y="302"/>
                  <a:pt x="2146" y="322"/>
                  <a:pt x="2144" y="352"/>
                </a:cubicBezTo>
                <a:cubicBezTo>
                  <a:pt x="2143" y="387"/>
                  <a:pt x="2115" y="406"/>
                  <a:pt x="2062" y="407"/>
                </a:cubicBezTo>
                <a:cubicBezTo>
                  <a:pt x="2013" y="409"/>
                  <a:pt x="1982" y="384"/>
                  <a:pt x="1970" y="334"/>
                </a:cubicBezTo>
                <a:lnTo>
                  <a:pt x="1924" y="347"/>
                </a:lnTo>
                <a:cubicBezTo>
                  <a:pt x="1941" y="413"/>
                  <a:pt x="1988" y="445"/>
                  <a:pt x="2062" y="443"/>
                </a:cubicBezTo>
                <a:cubicBezTo>
                  <a:pt x="2148" y="442"/>
                  <a:pt x="2192" y="410"/>
                  <a:pt x="2193" y="350"/>
                </a:cubicBezTo>
                <a:cubicBezTo>
                  <a:pt x="2195" y="298"/>
                  <a:pt x="2155" y="265"/>
                  <a:pt x="2075" y="252"/>
                </a:cubicBezTo>
                <a:cubicBezTo>
                  <a:pt x="2014" y="241"/>
                  <a:pt x="1985" y="222"/>
                  <a:pt x="1986" y="194"/>
                </a:cubicBezTo>
                <a:cubicBezTo>
                  <a:pt x="1990" y="162"/>
                  <a:pt x="2014" y="146"/>
                  <a:pt x="2057" y="145"/>
                </a:cubicBezTo>
                <a:cubicBezTo>
                  <a:pt x="2097" y="145"/>
                  <a:pt x="2122" y="164"/>
                  <a:pt x="2131" y="203"/>
                </a:cubicBezTo>
                <a:close/>
              </a:path>
            </a:pathLst>
          </a:custGeom>
          <a:solidFill>
            <a:srgbClr val="4D4D4D"/>
          </a:solidFill>
          <a:ln>
            <a:noFill/>
          </a:ln>
          <a:extLst>
            <a:ext uri="{91240B29-F687-4F45-9708-019B960494DF}">
              <a14:hiddenLine xmlns="" xmlns:a14="http://schemas.microsoft.com/office/drawing/2010/main" w="9525">
                <a:solidFill>
                  <a:srgbClr val="000000"/>
                </a:solidFill>
                <a:round/>
                <a:headEnd/>
                <a:tailEnd/>
              </a14:hiddenLine>
            </a:ext>
          </a:extLst>
        </p:spPr>
        <p:txBody>
          <a:bodyPr lIns="68571" tIns="34285" rIns="68571" bIns="34285"/>
          <a:lstStyle/>
          <a:p>
            <a:endParaRPr lang="zh-CN" altLang="en-US" kern="0">
              <a:solidFill>
                <a:sysClr val="windowText" lastClr="000000"/>
              </a:solidFill>
              <a:cs typeface="+mn-ea"/>
              <a:sym typeface="+mn-lt"/>
            </a:endParaRPr>
          </a:p>
        </p:txBody>
      </p:sp>
      <p:sp>
        <p:nvSpPr>
          <p:cNvPr id="60" name="Freeform 8"/>
          <p:cNvSpPr>
            <a:spLocks noEditPoints="1"/>
          </p:cNvSpPr>
          <p:nvPr/>
        </p:nvSpPr>
        <p:spPr bwMode="auto">
          <a:xfrm>
            <a:off x="1932989" y="3372960"/>
            <a:ext cx="1026452" cy="482091"/>
          </a:xfrm>
          <a:custGeom>
            <a:avLst/>
            <a:gdLst>
              <a:gd name="T0" fmla="*/ 495722 w 2109"/>
              <a:gd name="T1" fmla="*/ 0 h 986"/>
              <a:gd name="T2" fmla="*/ 438623 w 2109"/>
              <a:gd name="T3" fmla="*/ 642937 h 986"/>
              <a:gd name="T4" fmla="*/ 54503 w 2109"/>
              <a:gd name="T5" fmla="*/ 588163 h 986"/>
              <a:gd name="T6" fmla="*/ 0 w 2109"/>
              <a:gd name="T7" fmla="*/ 642937 h 986"/>
              <a:gd name="T8" fmla="*/ 54503 w 2109"/>
              <a:gd name="T9" fmla="*/ 52165 h 986"/>
              <a:gd name="T10" fmla="*/ 438623 w 2109"/>
              <a:gd name="T11" fmla="*/ 181926 h 986"/>
              <a:gd name="T12" fmla="*/ 54503 w 2109"/>
              <a:gd name="T13" fmla="*/ 52165 h 986"/>
              <a:gd name="T14" fmla="*/ 54503 w 2109"/>
              <a:gd name="T15" fmla="*/ 541867 h 986"/>
              <a:gd name="T16" fmla="*/ 438623 w 2109"/>
              <a:gd name="T17" fmla="*/ 409497 h 986"/>
              <a:gd name="T18" fmla="*/ 54503 w 2109"/>
              <a:gd name="T19" fmla="*/ 230831 h 986"/>
              <a:gd name="T20" fmla="*/ 438623 w 2109"/>
              <a:gd name="T21" fmla="*/ 363201 h 986"/>
              <a:gd name="T22" fmla="*/ 54503 w 2109"/>
              <a:gd name="T23" fmla="*/ 230831 h 986"/>
              <a:gd name="T24" fmla="*/ 1311326 w 2109"/>
              <a:gd name="T25" fmla="*/ 360592 h 986"/>
              <a:gd name="T26" fmla="*/ 1162091 w 2109"/>
              <a:gd name="T27" fmla="*/ 452534 h 986"/>
              <a:gd name="T28" fmla="*/ 1331441 w 2109"/>
              <a:gd name="T29" fmla="*/ 596640 h 986"/>
              <a:gd name="T30" fmla="*/ 1050488 w 2109"/>
              <a:gd name="T31" fmla="*/ 533390 h 986"/>
              <a:gd name="T32" fmla="*/ 869459 w 2109"/>
              <a:gd name="T33" fmla="*/ 634460 h 986"/>
              <a:gd name="T34" fmla="*/ 946672 w 2109"/>
              <a:gd name="T35" fmla="*/ 579687 h 986"/>
              <a:gd name="T36" fmla="*/ 998580 w 2109"/>
              <a:gd name="T37" fmla="*/ 291473 h 986"/>
              <a:gd name="T38" fmla="*/ 685835 w 2109"/>
              <a:gd name="T39" fmla="*/ 245177 h 986"/>
              <a:gd name="T40" fmla="*/ 1199724 w 2109"/>
              <a:gd name="T41" fmla="*/ 170189 h 986"/>
              <a:gd name="T42" fmla="*/ 772132 w 2109"/>
              <a:gd name="T43" fmla="*/ 123893 h 986"/>
              <a:gd name="T44" fmla="*/ 1199724 w 2109"/>
              <a:gd name="T45" fmla="*/ 48905 h 986"/>
              <a:gd name="T46" fmla="*/ 760452 w 2109"/>
              <a:gd name="T47" fmla="*/ 3260 h 986"/>
              <a:gd name="T48" fmla="*/ 1253579 w 2109"/>
              <a:gd name="T49" fmla="*/ 245177 h 986"/>
              <a:gd name="T50" fmla="*/ 1363234 w 2109"/>
              <a:gd name="T51" fmla="*/ 291473 h 986"/>
              <a:gd name="T52" fmla="*/ 1050488 w 2109"/>
              <a:gd name="T53" fmla="*/ 314296 h 986"/>
              <a:gd name="T54" fmla="*/ 1273693 w 2109"/>
              <a:gd name="T55" fmla="*/ 314296 h 986"/>
              <a:gd name="T56" fmla="*/ 970031 w 2109"/>
              <a:gd name="T57" fmla="*/ 421235 h 986"/>
              <a:gd name="T58" fmla="*/ 697514 w 2109"/>
              <a:gd name="T59" fmla="*/ 579687 h 986"/>
              <a:gd name="T60" fmla="*/ 772132 w 2109"/>
              <a:gd name="T61" fmla="*/ 308427 h 986"/>
              <a:gd name="T62" fmla="*/ 907093 w 2109"/>
              <a:gd name="T63" fmla="*/ 397760 h 986"/>
              <a:gd name="T64" fmla="*/ 789002 w 2109"/>
              <a:gd name="T65" fmla="*/ 383415 h 986"/>
              <a:gd name="T66" fmla="*/ 772132 w 2109"/>
              <a:gd name="T67" fmla="*/ 308427 h 98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109" h="986">
                <a:moveTo>
                  <a:pt x="0" y="0"/>
                </a:moveTo>
                <a:lnTo>
                  <a:pt x="764" y="0"/>
                </a:lnTo>
                <a:lnTo>
                  <a:pt x="764" y="986"/>
                </a:lnTo>
                <a:lnTo>
                  <a:pt x="676" y="986"/>
                </a:lnTo>
                <a:lnTo>
                  <a:pt x="676" y="902"/>
                </a:lnTo>
                <a:lnTo>
                  <a:pt x="84" y="902"/>
                </a:lnTo>
                <a:lnTo>
                  <a:pt x="84" y="986"/>
                </a:lnTo>
                <a:lnTo>
                  <a:pt x="0" y="986"/>
                </a:lnTo>
                <a:lnTo>
                  <a:pt x="0" y="0"/>
                </a:lnTo>
                <a:close/>
                <a:moveTo>
                  <a:pt x="84" y="80"/>
                </a:moveTo>
                <a:lnTo>
                  <a:pt x="84" y="279"/>
                </a:lnTo>
                <a:lnTo>
                  <a:pt x="676" y="279"/>
                </a:lnTo>
                <a:lnTo>
                  <a:pt x="676" y="80"/>
                </a:lnTo>
                <a:lnTo>
                  <a:pt x="84" y="80"/>
                </a:lnTo>
                <a:close/>
                <a:moveTo>
                  <a:pt x="84" y="628"/>
                </a:moveTo>
                <a:lnTo>
                  <a:pt x="84" y="831"/>
                </a:lnTo>
                <a:lnTo>
                  <a:pt x="676" y="831"/>
                </a:lnTo>
                <a:lnTo>
                  <a:pt x="676" y="628"/>
                </a:lnTo>
                <a:lnTo>
                  <a:pt x="84" y="628"/>
                </a:lnTo>
                <a:close/>
                <a:moveTo>
                  <a:pt x="84" y="354"/>
                </a:moveTo>
                <a:lnTo>
                  <a:pt x="84" y="557"/>
                </a:lnTo>
                <a:lnTo>
                  <a:pt x="676" y="557"/>
                </a:lnTo>
                <a:lnTo>
                  <a:pt x="676" y="354"/>
                </a:lnTo>
                <a:lnTo>
                  <a:pt x="84" y="354"/>
                </a:lnTo>
                <a:close/>
                <a:moveTo>
                  <a:pt x="1963" y="482"/>
                </a:moveTo>
                <a:lnTo>
                  <a:pt x="2021" y="553"/>
                </a:lnTo>
                <a:cubicBezTo>
                  <a:pt x="2000" y="568"/>
                  <a:pt x="1958" y="594"/>
                  <a:pt x="1893" y="632"/>
                </a:cubicBezTo>
                <a:cubicBezTo>
                  <a:pt x="1849" y="659"/>
                  <a:pt x="1815" y="679"/>
                  <a:pt x="1791" y="694"/>
                </a:cubicBezTo>
                <a:cubicBezTo>
                  <a:pt x="1859" y="753"/>
                  <a:pt x="1965" y="800"/>
                  <a:pt x="2109" y="836"/>
                </a:cubicBezTo>
                <a:cubicBezTo>
                  <a:pt x="2089" y="856"/>
                  <a:pt x="2070" y="883"/>
                  <a:pt x="2052" y="915"/>
                </a:cubicBezTo>
                <a:cubicBezTo>
                  <a:pt x="1849" y="856"/>
                  <a:pt x="1704" y="756"/>
                  <a:pt x="1619" y="615"/>
                </a:cubicBezTo>
                <a:lnTo>
                  <a:pt x="1619" y="818"/>
                </a:lnTo>
                <a:cubicBezTo>
                  <a:pt x="1624" y="924"/>
                  <a:pt x="1573" y="976"/>
                  <a:pt x="1464" y="973"/>
                </a:cubicBezTo>
                <a:cubicBezTo>
                  <a:pt x="1423" y="973"/>
                  <a:pt x="1381" y="973"/>
                  <a:pt x="1340" y="973"/>
                </a:cubicBezTo>
                <a:cubicBezTo>
                  <a:pt x="1337" y="937"/>
                  <a:pt x="1331" y="908"/>
                  <a:pt x="1322" y="884"/>
                </a:cubicBezTo>
                <a:cubicBezTo>
                  <a:pt x="1358" y="887"/>
                  <a:pt x="1403" y="889"/>
                  <a:pt x="1459" y="889"/>
                </a:cubicBezTo>
                <a:cubicBezTo>
                  <a:pt x="1515" y="892"/>
                  <a:pt x="1542" y="867"/>
                  <a:pt x="1539" y="814"/>
                </a:cubicBezTo>
                <a:lnTo>
                  <a:pt x="1539" y="447"/>
                </a:lnTo>
                <a:lnTo>
                  <a:pt x="1057" y="447"/>
                </a:lnTo>
                <a:lnTo>
                  <a:pt x="1057" y="376"/>
                </a:lnTo>
                <a:lnTo>
                  <a:pt x="1849" y="376"/>
                </a:lnTo>
                <a:lnTo>
                  <a:pt x="1849" y="261"/>
                </a:lnTo>
                <a:lnTo>
                  <a:pt x="1190" y="261"/>
                </a:lnTo>
                <a:lnTo>
                  <a:pt x="1190" y="190"/>
                </a:lnTo>
                <a:lnTo>
                  <a:pt x="1849" y="190"/>
                </a:lnTo>
                <a:lnTo>
                  <a:pt x="1849" y="75"/>
                </a:lnTo>
                <a:lnTo>
                  <a:pt x="1172" y="75"/>
                </a:lnTo>
                <a:lnTo>
                  <a:pt x="1172" y="5"/>
                </a:lnTo>
                <a:lnTo>
                  <a:pt x="1932" y="5"/>
                </a:lnTo>
                <a:lnTo>
                  <a:pt x="1932" y="376"/>
                </a:lnTo>
                <a:lnTo>
                  <a:pt x="2101" y="376"/>
                </a:lnTo>
                <a:lnTo>
                  <a:pt x="2101" y="447"/>
                </a:lnTo>
                <a:lnTo>
                  <a:pt x="1619" y="447"/>
                </a:lnTo>
                <a:lnTo>
                  <a:pt x="1619" y="482"/>
                </a:lnTo>
                <a:cubicBezTo>
                  <a:pt x="1654" y="544"/>
                  <a:pt x="1692" y="597"/>
                  <a:pt x="1733" y="641"/>
                </a:cubicBezTo>
                <a:cubicBezTo>
                  <a:pt x="1822" y="582"/>
                  <a:pt x="1899" y="529"/>
                  <a:pt x="1963" y="482"/>
                </a:cubicBezTo>
                <a:close/>
                <a:moveTo>
                  <a:pt x="1044" y="814"/>
                </a:moveTo>
                <a:cubicBezTo>
                  <a:pt x="1168" y="772"/>
                  <a:pt x="1318" y="716"/>
                  <a:pt x="1495" y="646"/>
                </a:cubicBezTo>
                <a:cubicBezTo>
                  <a:pt x="1501" y="672"/>
                  <a:pt x="1507" y="699"/>
                  <a:pt x="1513" y="725"/>
                </a:cubicBezTo>
                <a:cubicBezTo>
                  <a:pt x="1351" y="784"/>
                  <a:pt x="1205" y="839"/>
                  <a:pt x="1075" y="889"/>
                </a:cubicBezTo>
                <a:lnTo>
                  <a:pt x="1044" y="814"/>
                </a:lnTo>
                <a:close/>
                <a:moveTo>
                  <a:pt x="1190" y="473"/>
                </a:moveTo>
                <a:cubicBezTo>
                  <a:pt x="1202" y="482"/>
                  <a:pt x="1218" y="492"/>
                  <a:pt x="1238" y="504"/>
                </a:cubicBezTo>
                <a:cubicBezTo>
                  <a:pt x="1303" y="545"/>
                  <a:pt x="1356" y="581"/>
                  <a:pt x="1398" y="610"/>
                </a:cubicBezTo>
                <a:lnTo>
                  <a:pt x="1349" y="681"/>
                </a:lnTo>
                <a:cubicBezTo>
                  <a:pt x="1317" y="658"/>
                  <a:pt x="1272" y="627"/>
                  <a:pt x="1216" y="588"/>
                </a:cubicBezTo>
                <a:cubicBezTo>
                  <a:pt x="1184" y="565"/>
                  <a:pt x="1159" y="547"/>
                  <a:pt x="1141" y="535"/>
                </a:cubicBezTo>
                <a:lnTo>
                  <a:pt x="1190" y="473"/>
                </a:lnTo>
                <a:close/>
              </a:path>
            </a:pathLst>
          </a:custGeom>
          <a:solidFill>
            <a:srgbClr val="4D4D4D"/>
          </a:solidFill>
          <a:ln>
            <a:noFill/>
          </a:ln>
          <a:extLst>
            <a:ext uri="{91240B29-F687-4F45-9708-019B960494DF}">
              <a14:hiddenLine xmlns="" xmlns:a14="http://schemas.microsoft.com/office/drawing/2010/main" w="9525">
                <a:solidFill>
                  <a:srgbClr val="000000"/>
                </a:solidFill>
                <a:round/>
                <a:headEnd/>
                <a:tailEnd/>
              </a14:hiddenLine>
            </a:ext>
          </a:extLst>
        </p:spPr>
        <p:txBody>
          <a:bodyPr lIns="68571" tIns="34285" rIns="68571" bIns="34285"/>
          <a:lstStyle/>
          <a:p>
            <a:endParaRPr lang="zh-CN" altLang="en-US" kern="0">
              <a:solidFill>
                <a:sysClr val="windowText" lastClr="000000"/>
              </a:solidFill>
              <a:cs typeface="+mn-ea"/>
              <a:sym typeface="+mn-lt"/>
            </a:endParaRPr>
          </a:p>
        </p:txBody>
      </p:sp>
      <p:sp>
        <p:nvSpPr>
          <p:cNvPr id="61" name="Freeform 9"/>
          <p:cNvSpPr>
            <a:spLocks noEditPoints="1"/>
          </p:cNvSpPr>
          <p:nvPr/>
        </p:nvSpPr>
        <p:spPr bwMode="auto">
          <a:xfrm>
            <a:off x="2339752" y="699542"/>
            <a:ext cx="86927" cy="3779359"/>
          </a:xfrm>
          <a:custGeom>
            <a:avLst/>
            <a:gdLst>
              <a:gd name="T0" fmla="*/ 0 w 153"/>
              <a:gd name="T1" fmla="*/ 0 h 6522"/>
              <a:gd name="T2" fmla="*/ 46203 w 153"/>
              <a:gd name="T3" fmla="*/ 0 h 6522"/>
              <a:gd name="T4" fmla="*/ 46203 w 153"/>
              <a:gd name="T5" fmla="*/ 5040312 h 6522"/>
              <a:gd name="T6" fmla="*/ 0 w 153"/>
              <a:gd name="T7" fmla="*/ 5040312 h 6522"/>
              <a:gd name="T8" fmla="*/ 0 w 153"/>
              <a:gd name="T9" fmla="*/ 0 h 6522"/>
              <a:gd name="T10" fmla="*/ 99224 w 153"/>
              <a:gd name="T11" fmla="*/ 0 h 6522"/>
              <a:gd name="T12" fmla="*/ 115887 w 153"/>
              <a:gd name="T13" fmla="*/ 0 h 6522"/>
              <a:gd name="T14" fmla="*/ 115887 w 153"/>
              <a:gd name="T15" fmla="*/ 5040312 h 6522"/>
              <a:gd name="T16" fmla="*/ 99224 w 153"/>
              <a:gd name="T17" fmla="*/ 5040312 h 6522"/>
              <a:gd name="T18" fmla="*/ 99224 w 153"/>
              <a:gd name="T19" fmla="*/ 0 h 65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 h="6522">
                <a:moveTo>
                  <a:pt x="0" y="0"/>
                </a:moveTo>
                <a:lnTo>
                  <a:pt x="61" y="0"/>
                </a:lnTo>
                <a:lnTo>
                  <a:pt x="61" y="6522"/>
                </a:lnTo>
                <a:lnTo>
                  <a:pt x="0" y="6522"/>
                </a:lnTo>
                <a:lnTo>
                  <a:pt x="0" y="0"/>
                </a:lnTo>
                <a:close/>
                <a:moveTo>
                  <a:pt x="131" y="0"/>
                </a:moveTo>
                <a:lnTo>
                  <a:pt x="153" y="0"/>
                </a:lnTo>
                <a:lnTo>
                  <a:pt x="153" y="6522"/>
                </a:lnTo>
                <a:lnTo>
                  <a:pt x="131" y="6522"/>
                </a:lnTo>
                <a:lnTo>
                  <a:pt x="131" y="0"/>
                </a:lnTo>
                <a:close/>
              </a:path>
            </a:pathLst>
          </a:custGeom>
          <a:solidFill>
            <a:schemeClr val="bg1">
              <a:lumMod val="50000"/>
            </a:schemeClr>
          </a:solidFill>
          <a:ln>
            <a:noFill/>
          </a:ln>
        </p:spPr>
        <p:txBody>
          <a:bodyPr lIns="68571" tIns="34285" rIns="68571" bIns="34285"/>
          <a:lstStyle/>
          <a:p>
            <a:endParaRPr lang="zh-CN" altLang="en-US" kern="0">
              <a:solidFill>
                <a:sysClr val="windowText" lastClr="000000"/>
              </a:solidFill>
              <a:cs typeface="+mn-ea"/>
              <a:sym typeface="+mn-lt"/>
            </a:endParaRPr>
          </a:p>
        </p:txBody>
      </p:sp>
      <p:sp>
        <p:nvSpPr>
          <p:cNvPr id="62" name="Freeform 14"/>
          <p:cNvSpPr>
            <a:spLocks/>
          </p:cNvSpPr>
          <p:nvPr/>
        </p:nvSpPr>
        <p:spPr bwMode="auto">
          <a:xfrm>
            <a:off x="2843808" y="1563638"/>
            <a:ext cx="4577961" cy="670843"/>
          </a:xfrm>
          <a:custGeom>
            <a:avLst/>
            <a:gdLst>
              <a:gd name="T0" fmla="*/ 60743788 w 6963"/>
              <a:gd name="T1" fmla="*/ 0 h 794"/>
              <a:gd name="T2" fmla="*/ 2147483647 w 6963"/>
              <a:gd name="T3" fmla="*/ 0 h 794"/>
              <a:gd name="T4" fmla="*/ 2147483647 w 6963"/>
              <a:gd name="T5" fmla="*/ 50749524 h 794"/>
              <a:gd name="T6" fmla="*/ 2147483647 w 6963"/>
              <a:gd name="T7" fmla="*/ 412413298 h 794"/>
              <a:gd name="T8" fmla="*/ 2147483647 w 6963"/>
              <a:gd name="T9" fmla="*/ 463162822 h 794"/>
              <a:gd name="T10" fmla="*/ 60743788 w 6963"/>
              <a:gd name="T11" fmla="*/ 463162822 h 794"/>
              <a:gd name="T12" fmla="*/ 0 w 6963"/>
              <a:gd name="T13" fmla="*/ 412413298 h 794"/>
              <a:gd name="T14" fmla="*/ 0 w 6963"/>
              <a:gd name="T15" fmla="*/ 50749524 h 794"/>
              <a:gd name="T16" fmla="*/ 60743788 w 6963"/>
              <a:gd name="T17" fmla="*/ 0 h 7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3" h="794">
                <a:moveTo>
                  <a:pt x="87" y="0"/>
                </a:moveTo>
                <a:lnTo>
                  <a:pt x="6876" y="0"/>
                </a:lnTo>
                <a:cubicBezTo>
                  <a:pt x="6924" y="0"/>
                  <a:pt x="6963" y="39"/>
                  <a:pt x="6963" y="87"/>
                </a:cubicBezTo>
                <a:lnTo>
                  <a:pt x="6963" y="707"/>
                </a:lnTo>
                <a:cubicBezTo>
                  <a:pt x="6963" y="755"/>
                  <a:pt x="6924" y="794"/>
                  <a:pt x="6876" y="794"/>
                </a:cubicBezTo>
                <a:lnTo>
                  <a:pt x="87" y="794"/>
                </a:lnTo>
                <a:cubicBezTo>
                  <a:pt x="39" y="794"/>
                  <a:pt x="0" y="755"/>
                  <a:pt x="0" y="707"/>
                </a:cubicBezTo>
                <a:lnTo>
                  <a:pt x="0" y="87"/>
                </a:lnTo>
                <a:cubicBezTo>
                  <a:pt x="0" y="39"/>
                  <a:pt x="39" y="0"/>
                  <a:pt x="87" y="0"/>
                </a:cubicBezTo>
                <a:close/>
              </a:path>
            </a:pathLst>
          </a:custGeom>
          <a:gradFill rotWithShape="0">
            <a:gsLst>
              <a:gs pos="0">
                <a:srgbClr val="F8F8F8"/>
              </a:gs>
              <a:gs pos="100000">
                <a:srgbClr val="EAEAEA"/>
              </a:gs>
            </a:gsLst>
            <a:lin ang="5400000"/>
          </a:gradFill>
          <a:ln w="10" cap="flat" cmpd="sng">
            <a:solidFill>
              <a:srgbClr val="DFDFE1"/>
            </a:solidFill>
            <a:round/>
            <a:headEnd/>
            <a:tailEnd/>
          </a:ln>
          <a:effectLst>
            <a:outerShdw blurRad="50800" dist="38100" dir="2700000" algn="tl" rotWithShape="0">
              <a:prstClr val="black">
                <a:alpha val="40000"/>
              </a:prstClr>
            </a:outerShdw>
          </a:effectLst>
        </p:spPr>
        <p:txBody>
          <a:bodyPr lIns="68562" tIns="34281" rIns="68562" bIns="34281"/>
          <a:lstStyle/>
          <a:p>
            <a:endParaRPr lang="zh-CN" altLang="en-US" spc="600"/>
          </a:p>
        </p:txBody>
      </p:sp>
      <p:sp>
        <p:nvSpPr>
          <p:cNvPr id="63" name="Freeform 15"/>
          <p:cNvSpPr>
            <a:spLocks/>
          </p:cNvSpPr>
          <p:nvPr/>
        </p:nvSpPr>
        <p:spPr bwMode="auto">
          <a:xfrm>
            <a:off x="3558728" y="1435450"/>
            <a:ext cx="593889" cy="108880"/>
          </a:xfrm>
          <a:custGeom>
            <a:avLst/>
            <a:gdLst>
              <a:gd name="T0" fmla="*/ 58241460 w 1038"/>
              <a:gd name="T1" fmla="*/ 0 h 127"/>
              <a:gd name="T2" fmla="*/ 546306357 w 1038"/>
              <a:gd name="T3" fmla="*/ 0 h 127"/>
              <a:gd name="T4" fmla="*/ 604547817 w 1038"/>
              <a:gd name="T5" fmla="*/ 76279375 h 127"/>
              <a:gd name="T6" fmla="*/ 0 w 1038"/>
              <a:gd name="T7" fmla="*/ 76279375 h 127"/>
              <a:gd name="T8" fmla="*/ 58241460 w 1038"/>
              <a:gd name="T9" fmla="*/ 0 h 1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38" h="127">
                <a:moveTo>
                  <a:pt x="100" y="0"/>
                </a:moveTo>
                <a:lnTo>
                  <a:pt x="938" y="0"/>
                </a:lnTo>
                <a:lnTo>
                  <a:pt x="1038" y="127"/>
                </a:lnTo>
                <a:lnTo>
                  <a:pt x="0" y="127"/>
                </a:lnTo>
                <a:lnTo>
                  <a:pt x="100" y="0"/>
                </a:lnTo>
                <a:close/>
              </a:path>
            </a:pathLst>
          </a:custGeom>
          <a:solidFill>
            <a:schemeClr val="tx1">
              <a:lumMod val="65000"/>
              <a:lumOff val="35000"/>
            </a:schemeClr>
          </a:solidFill>
          <a:ln>
            <a:noFill/>
          </a:ln>
          <a:extLst/>
        </p:spPr>
        <p:txBody>
          <a:bodyPr lIns="68562" tIns="34281" rIns="68562" bIns="34281"/>
          <a:lstStyle/>
          <a:p>
            <a:endParaRPr lang="zh-CN" altLang="en-US"/>
          </a:p>
        </p:txBody>
      </p:sp>
      <p:sp>
        <p:nvSpPr>
          <p:cNvPr id="64" name="Rectangle 16"/>
          <p:cNvSpPr>
            <a:spLocks noChangeArrowheads="1"/>
          </p:cNvSpPr>
          <p:nvPr/>
        </p:nvSpPr>
        <p:spPr bwMode="auto">
          <a:xfrm>
            <a:off x="3615856" y="1435450"/>
            <a:ext cx="478444" cy="704210"/>
          </a:xfrm>
          <a:prstGeom prst="rect">
            <a:avLst/>
          </a:prstGeom>
          <a:solidFill>
            <a:srgbClr val="FF0000"/>
          </a:solidFill>
          <a:ln>
            <a:noFill/>
          </a:ln>
        </p:spPr>
        <p:txBody>
          <a:bodyPr lIns="68562" tIns="34281" rIns="68562" bIns="34281"/>
          <a:lstStyle/>
          <a:p>
            <a:pPr>
              <a:buFontTx/>
              <a:buNone/>
            </a:pPr>
            <a:endParaRPr lang="zh-CN" altLang="en-US"/>
          </a:p>
        </p:txBody>
      </p:sp>
      <p:sp>
        <p:nvSpPr>
          <p:cNvPr id="65" name="Freeform 17"/>
          <p:cNvSpPr>
            <a:spLocks/>
          </p:cNvSpPr>
          <p:nvPr/>
        </p:nvSpPr>
        <p:spPr bwMode="auto">
          <a:xfrm>
            <a:off x="3450423" y="2387897"/>
            <a:ext cx="4577961" cy="670843"/>
          </a:xfrm>
          <a:custGeom>
            <a:avLst/>
            <a:gdLst>
              <a:gd name="T0" fmla="*/ 60743788 w 6963"/>
              <a:gd name="T1" fmla="*/ 0 h 794"/>
              <a:gd name="T2" fmla="*/ 2147483647 w 6963"/>
              <a:gd name="T3" fmla="*/ 0 h 794"/>
              <a:gd name="T4" fmla="*/ 2147483647 w 6963"/>
              <a:gd name="T5" fmla="*/ 50749524 h 794"/>
              <a:gd name="T6" fmla="*/ 2147483647 w 6963"/>
              <a:gd name="T7" fmla="*/ 412413298 h 794"/>
              <a:gd name="T8" fmla="*/ 2147483647 w 6963"/>
              <a:gd name="T9" fmla="*/ 463162822 h 794"/>
              <a:gd name="T10" fmla="*/ 60743788 w 6963"/>
              <a:gd name="T11" fmla="*/ 463162822 h 794"/>
              <a:gd name="T12" fmla="*/ 0 w 6963"/>
              <a:gd name="T13" fmla="*/ 412413298 h 794"/>
              <a:gd name="T14" fmla="*/ 0 w 6963"/>
              <a:gd name="T15" fmla="*/ 50749524 h 794"/>
              <a:gd name="T16" fmla="*/ 60743788 w 6963"/>
              <a:gd name="T17" fmla="*/ 0 h 7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3" h="794">
                <a:moveTo>
                  <a:pt x="87" y="0"/>
                </a:moveTo>
                <a:lnTo>
                  <a:pt x="6876" y="0"/>
                </a:lnTo>
                <a:cubicBezTo>
                  <a:pt x="6924" y="0"/>
                  <a:pt x="6963" y="39"/>
                  <a:pt x="6963" y="87"/>
                </a:cubicBezTo>
                <a:lnTo>
                  <a:pt x="6963" y="707"/>
                </a:lnTo>
                <a:cubicBezTo>
                  <a:pt x="6963" y="755"/>
                  <a:pt x="6924" y="794"/>
                  <a:pt x="6876" y="794"/>
                </a:cubicBezTo>
                <a:lnTo>
                  <a:pt x="87" y="794"/>
                </a:lnTo>
                <a:cubicBezTo>
                  <a:pt x="39" y="794"/>
                  <a:pt x="0" y="755"/>
                  <a:pt x="0" y="707"/>
                </a:cubicBezTo>
                <a:lnTo>
                  <a:pt x="0" y="87"/>
                </a:lnTo>
                <a:cubicBezTo>
                  <a:pt x="0" y="39"/>
                  <a:pt x="39" y="0"/>
                  <a:pt x="87" y="0"/>
                </a:cubicBezTo>
                <a:close/>
              </a:path>
            </a:pathLst>
          </a:custGeom>
          <a:gradFill rotWithShape="0">
            <a:gsLst>
              <a:gs pos="0">
                <a:srgbClr val="F8F8F8"/>
              </a:gs>
              <a:gs pos="100000">
                <a:srgbClr val="EAEAEA"/>
              </a:gs>
            </a:gsLst>
            <a:lin ang="5400000"/>
          </a:gradFill>
          <a:ln w="10" cap="flat" cmpd="sng">
            <a:solidFill>
              <a:srgbClr val="DFDFE1"/>
            </a:solidFill>
            <a:round/>
            <a:headEnd/>
            <a:tailEnd/>
          </a:ln>
          <a:effectLst>
            <a:outerShdw blurRad="50800" dist="38100" dir="2700000" algn="tl" rotWithShape="0">
              <a:prstClr val="black">
                <a:alpha val="40000"/>
              </a:prstClr>
            </a:outerShdw>
          </a:effectLst>
        </p:spPr>
        <p:txBody>
          <a:bodyPr lIns="68562" tIns="34281" rIns="68562" bIns="34281"/>
          <a:lstStyle/>
          <a:p>
            <a:endParaRPr lang="zh-CN" altLang="en-US" spc="600"/>
          </a:p>
        </p:txBody>
      </p:sp>
      <p:sp>
        <p:nvSpPr>
          <p:cNvPr id="66" name="Freeform 18"/>
          <p:cNvSpPr>
            <a:spLocks/>
          </p:cNvSpPr>
          <p:nvPr/>
        </p:nvSpPr>
        <p:spPr bwMode="auto">
          <a:xfrm>
            <a:off x="3558728" y="2308125"/>
            <a:ext cx="593889" cy="108880"/>
          </a:xfrm>
          <a:custGeom>
            <a:avLst/>
            <a:gdLst>
              <a:gd name="T0" fmla="*/ 58241460 w 1038"/>
              <a:gd name="T1" fmla="*/ 0 h 127"/>
              <a:gd name="T2" fmla="*/ 546306357 w 1038"/>
              <a:gd name="T3" fmla="*/ 0 h 127"/>
              <a:gd name="T4" fmla="*/ 604547817 w 1038"/>
              <a:gd name="T5" fmla="*/ 76279375 h 127"/>
              <a:gd name="T6" fmla="*/ 0 w 1038"/>
              <a:gd name="T7" fmla="*/ 76279375 h 127"/>
              <a:gd name="T8" fmla="*/ 58241460 w 1038"/>
              <a:gd name="T9" fmla="*/ 0 h 1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38" h="127">
                <a:moveTo>
                  <a:pt x="100" y="0"/>
                </a:moveTo>
                <a:lnTo>
                  <a:pt x="938" y="0"/>
                </a:lnTo>
                <a:lnTo>
                  <a:pt x="1038" y="127"/>
                </a:lnTo>
                <a:lnTo>
                  <a:pt x="0" y="127"/>
                </a:lnTo>
                <a:lnTo>
                  <a:pt x="100" y="0"/>
                </a:lnTo>
                <a:close/>
              </a:path>
            </a:pathLst>
          </a:custGeom>
          <a:solidFill>
            <a:schemeClr val="tx1">
              <a:lumMod val="65000"/>
              <a:lumOff val="35000"/>
            </a:schemeClr>
          </a:solidFill>
          <a:ln>
            <a:noFill/>
          </a:ln>
          <a:extLst/>
        </p:spPr>
        <p:txBody>
          <a:bodyPr lIns="68562" tIns="34281" rIns="68562" bIns="34281"/>
          <a:lstStyle/>
          <a:p>
            <a:endParaRPr lang="zh-CN" altLang="en-US"/>
          </a:p>
        </p:txBody>
      </p:sp>
      <p:sp>
        <p:nvSpPr>
          <p:cNvPr id="67" name="Rectangle 19"/>
          <p:cNvSpPr>
            <a:spLocks noChangeArrowheads="1"/>
          </p:cNvSpPr>
          <p:nvPr/>
        </p:nvSpPr>
        <p:spPr bwMode="auto">
          <a:xfrm>
            <a:off x="3615856" y="2308125"/>
            <a:ext cx="478444" cy="704210"/>
          </a:xfrm>
          <a:prstGeom prst="rect">
            <a:avLst/>
          </a:prstGeom>
          <a:solidFill>
            <a:srgbClr val="FF0000"/>
          </a:solidFill>
          <a:ln>
            <a:noFill/>
          </a:ln>
        </p:spPr>
        <p:txBody>
          <a:bodyPr lIns="68562" tIns="34281" rIns="68562" bIns="34281"/>
          <a:lstStyle/>
          <a:p>
            <a:pPr>
              <a:buFontTx/>
              <a:buNone/>
            </a:pPr>
            <a:endParaRPr lang="zh-CN" altLang="en-US"/>
          </a:p>
        </p:txBody>
      </p:sp>
      <p:sp>
        <p:nvSpPr>
          <p:cNvPr id="68" name="Freeform 20"/>
          <p:cNvSpPr>
            <a:spLocks/>
          </p:cNvSpPr>
          <p:nvPr/>
        </p:nvSpPr>
        <p:spPr bwMode="auto">
          <a:xfrm>
            <a:off x="3450423" y="3341067"/>
            <a:ext cx="4577961" cy="670843"/>
          </a:xfrm>
          <a:custGeom>
            <a:avLst/>
            <a:gdLst>
              <a:gd name="T0" fmla="*/ 60743788 w 6963"/>
              <a:gd name="T1" fmla="*/ 0 h 794"/>
              <a:gd name="T2" fmla="*/ 2147483647 w 6963"/>
              <a:gd name="T3" fmla="*/ 0 h 794"/>
              <a:gd name="T4" fmla="*/ 2147483647 w 6963"/>
              <a:gd name="T5" fmla="*/ 50749524 h 794"/>
              <a:gd name="T6" fmla="*/ 2147483647 w 6963"/>
              <a:gd name="T7" fmla="*/ 412413298 h 794"/>
              <a:gd name="T8" fmla="*/ 2147483647 w 6963"/>
              <a:gd name="T9" fmla="*/ 463162822 h 794"/>
              <a:gd name="T10" fmla="*/ 60743788 w 6963"/>
              <a:gd name="T11" fmla="*/ 463162822 h 794"/>
              <a:gd name="T12" fmla="*/ 0 w 6963"/>
              <a:gd name="T13" fmla="*/ 412413298 h 794"/>
              <a:gd name="T14" fmla="*/ 0 w 6963"/>
              <a:gd name="T15" fmla="*/ 50749524 h 794"/>
              <a:gd name="T16" fmla="*/ 60743788 w 6963"/>
              <a:gd name="T17" fmla="*/ 0 h 7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3" h="794">
                <a:moveTo>
                  <a:pt x="87" y="0"/>
                </a:moveTo>
                <a:lnTo>
                  <a:pt x="6876" y="0"/>
                </a:lnTo>
                <a:cubicBezTo>
                  <a:pt x="6924" y="0"/>
                  <a:pt x="6963" y="39"/>
                  <a:pt x="6963" y="87"/>
                </a:cubicBezTo>
                <a:lnTo>
                  <a:pt x="6963" y="707"/>
                </a:lnTo>
                <a:cubicBezTo>
                  <a:pt x="6963" y="755"/>
                  <a:pt x="6924" y="794"/>
                  <a:pt x="6876" y="794"/>
                </a:cubicBezTo>
                <a:lnTo>
                  <a:pt x="87" y="794"/>
                </a:lnTo>
                <a:cubicBezTo>
                  <a:pt x="39" y="794"/>
                  <a:pt x="0" y="755"/>
                  <a:pt x="0" y="707"/>
                </a:cubicBezTo>
                <a:lnTo>
                  <a:pt x="0" y="87"/>
                </a:lnTo>
                <a:cubicBezTo>
                  <a:pt x="0" y="39"/>
                  <a:pt x="39" y="0"/>
                  <a:pt x="87" y="0"/>
                </a:cubicBezTo>
                <a:close/>
              </a:path>
            </a:pathLst>
          </a:custGeom>
          <a:gradFill rotWithShape="0">
            <a:gsLst>
              <a:gs pos="0">
                <a:srgbClr val="F8F8F8"/>
              </a:gs>
              <a:gs pos="100000">
                <a:srgbClr val="EAEAEA"/>
              </a:gs>
            </a:gsLst>
            <a:lin ang="5400000"/>
          </a:gradFill>
          <a:ln w="10" cap="flat" cmpd="sng">
            <a:solidFill>
              <a:srgbClr val="DFDFE1"/>
            </a:solidFill>
            <a:round/>
            <a:headEnd/>
            <a:tailEnd/>
          </a:ln>
          <a:effectLst>
            <a:outerShdw blurRad="50800" dist="38100" dir="2700000" algn="tl" rotWithShape="0">
              <a:prstClr val="black">
                <a:alpha val="40000"/>
              </a:prstClr>
            </a:outerShdw>
          </a:effectLst>
        </p:spPr>
        <p:txBody>
          <a:bodyPr lIns="68562" tIns="34281" rIns="68562" bIns="34281"/>
          <a:lstStyle/>
          <a:p>
            <a:endParaRPr lang="zh-CN" altLang="en-US" spc="600"/>
          </a:p>
        </p:txBody>
      </p:sp>
      <p:sp>
        <p:nvSpPr>
          <p:cNvPr id="69" name="Freeform 21"/>
          <p:cNvSpPr>
            <a:spLocks/>
          </p:cNvSpPr>
          <p:nvPr/>
        </p:nvSpPr>
        <p:spPr bwMode="auto">
          <a:xfrm>
            <a:off x="3558728" y="3260105"/>
            <a:ext cx="593889" cy="110636"/>
          </a:xfrm>
          <a:custGeom>
            <a:avLst/>
            <a:gdLst>
              <a:gd name="T0" fmla="*/ 58241460 w 1038"/>
              <a:gd name="T1" fmla="*/ 0 h 128"/>
              <a:gd name="T2" fmla="*/ 546306357 w 1038"/>
              <a:gd name="T3" fmla="*/ 0 h 128"/>
              <a:gd name="T4" fmla="*/ 604547817 w 1038"/>
              <a:gd name="T5" fmla="*/ 78143751 h 128"/>
              <a:gd name="T6" fmla="*/ 0 w 1038"/>
              <a:gd name="T7" fmla="*/ 78143751 h 128"/>
              <a:gd name="T8" fmla="*/ 58241460 w 1038"/>
              <a:gd name="T9" fmla="*/ 0 h 1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38" h="128">
                <a:moveTo>
                  <a:pt x="100" y="0"/>
                </a:moveTo>
                <a:lnTo>
                  <a:pt x="938" y="0"/>
                </a:lnTo>
                <a:lnTo>
                  <a:pt x="1038" y="128"/>
                </a:lnTo>
                <a:lnTo>
                  <a:pt x="0" y="128"/>
                </a:lnTo>
                <a:lnTo>
                  <a:pt x="100" y="0"/>
                </a:lnTo>
                <a:close/>
              </a:path>
            </a:pathLst>
          </a:custGeom>
          <a:solidFill>
            <a:schemeClr val="tx1">
              <a:lumMod val="65000"/>
              <a:lumOff val="35000"/>
            </a:schemeClr>
          </a:solidFill>
          <a:ln>
            <a:noFill/>
          </a:ln>
          <a:extLst/>
        </p:spPr>
        <p:txBody>
          <a:bodyPr lIns="68562" tIns="34281" rIns="68562" bIns="34281"/>
          <a:lstStyle/>
          <a:p>
            <a:endParaRPr lang="zh-CN" altLang="en-US"/>
          </a:p>
        </p:txBody>
      </p:sp>
      <p:sp>
        <p:nvSpPr>
          <p:cNvPr id="70" name="Rectangle 22"/>
          <p:cNvSpPr>
            <a:spLocks noChangeArrowheads="1"/>
          </p:cNvSpPr>
          <p:nvPr/>
        </p:nvSpPr>
        <p:spPr bwMode="auto">
          <a:xfrm>
            <a:off x="3615856" y="3260105"/>
            <a:ext cx="478444" cy="705965"/>
          </a:xfrm>
          <a:prstGeom prst="rect">
            <a:avLst/>
          </a:prstGeom>
          <a:solidFill>
            <a:srgbClr val="FF0000"/>
          </a:solidFill>
          <a:ln>
            <a:noFill/>
          </a:ln>
        </p:spPr>
        <p:txBody>
          <a:bodyPr lIns="68562" tIns="34281" rIns="68562" bIns="34281"/>
          <a:lstStyle/>
          <a:p>
            <a:pPr>
              <a:buFontTx/>
              <a:buNone/>
            </a:pPr>
            <a:endParaRPr lang="zh-CN" altLang="en-US"/>
          </a:p>
        </p:txBody>
      </p:sp>
      <p:sp>
        <p:nvSpPr>
          <p:cNvPr id="77" name="TextBox 63"/>
          <p:cNvSpPr txBox="1">
            <a:spLocks noChangeArrowheads="1"/>
          </p:cNvSpPr>
          <p:nvPr/>
        </p:nvSpPr>
        <p:spPr bwMode="auto">
          <a:xfrm>
            <a:off x="4172851" y="1730483"/>
            <a:ext cx="5678441" cy="2846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lvl="0" eaLnBrk="1" hangingPunct="1"/>
            <a:r>
              <a:rPr lang="zh-CN" altLang="en-US" b="1" kern="0" spc="200" dirty="0" smtClean="0">
                <a:latin typeface="+mn-ea"/>
                <a:ea typeface="+mn-ea"/>
                <a:cs typeface="+mn-ea"/>
              </a:rPr>
              <a:t>加强农村</a:t>
            </a:r>
            <a:r>
              <a:rPr lang="zh-CN" altLang="zh-CN" b="1" kern="0" spc="200" dirty="0" smtClean="0">
                <a:latin typeface="+mn-ea"/>
                <a:ea typeface="+mn-ea"/>
                <a:cs typeface="+mn-ea"/>
              </a:rPr>
              <a:t>基</a:t>
            </a:r>
            <a:r>
              <a:rPr lang="zh-CN" altLang="zh-CN" b="1" kern="0" spc="200" dirty="0">
                <a:latin typeface="+mn-ea"/>
                <a:ea typeface="+mn-ea"/>
                <a:cs typeface="+mn-ea"/>
              </a:rPr>
              <a:t>层党建</a:t>
            </a:r>
            <a:r>
              <a:rPr lang="zh-CN" altLang="zh-CN" b="1" kern="0" spc="200" dirty="0" smtClean="0">
                <a:latin typeface="+mn-ea"/>
                <a:ea typeface="+mn-ea"/>
                <a:cs typeface="+mn-ea"/>
              </a:rPr>
              <a:t>，</a:t>
            </a:r>
            <a:r>
              <a:rPr lang="zh-CN" altLang="en-US" b="1" kern="0" spc="200" dirty="0" smtClean="0">
                <a:latin typeface="+mn-ea"/>
                <a:ea typeface="+mn-ea"/>
                <a:cs typeface="+mn-ea"/>
              </a:rPr>
              <a:t>实现乡村振兴，</a:t>
            </a:r>
            <a:r>
              <a:rPr lang="zh-CN" altLang="zh-CN" b="1" kern="0" spc="200" dirty="0" smtClean="0">
                <a:latin typeface="+mn-ea"/>
                <a:ea typeface="+mn-ea"/>
                <a:cs typeface="+mn-ea"/>
              </a:rPr>
              <a:t>光</a:t>
            </a:r>
            <a:r>
              <a:rPr lang="zh-CN" altLang="zh-CN" b="1" kern="0" spc="200" dirty="0">
                <a:latin typeface="+mn-ea"/>
                <a:ea typeface="+mn-ea"/>
                <a:cs typeface="+mn-ea"/>
              </a:rPr>
              <a:t>荣的使命就在我们肩上</a:t>
            </a:r>
          </a:p>
        </p:txBody>
      </p:sp>
      <p:sp>
        <p:nvSpPr>
          <p:cNvPr id="78" name="TextBox 81"/>
          <p:cNvSpPr txBox="1">
            <a:spLocks noChangeArrowheads="1"/>
          </p:cNvSpPr>
          <p:nvPr/>
        </p:nvSpPr>
        <p:spPr bwMode="auto">
          <a:xfrm>
            <a:off x="2771800" y="1491630"/>
            <a:ext cx="972580" cy="4845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Tx/>
              <a:buNone/>
            </a:pPr>
            <a:r>
              <a:rPr lang="en-US" altLang="zh-CN" sz="2700" b="1" dirty="0">
                <a:solidFill>
                  <a:schemeClr val="bg1"/>
                </a:solidFill>
                <a:latin typeface="微软雅黑" pitchFamily="34" charset="-122"/>
                <a:ea typeface="微软雅黑" pitchFamily="34" charset="-122"/>
              </a:rPr>
              <a:t>1</a:t>
            </a:r>
            <a:endParaRPr lang="zh-CN" altLang="en-US" sz="2700" b="1" dirty="0">
              <a:solidFill>
                <a:schemeClr val="bg1"/>
              </a:solidFill>
              <a:latin typeface="微软雅黑" pitchFamily="34" charset="-122"/>
              <a:ea typeface="微软雅黑" pitchFamily="34" charset="-122"/>
            </a:endParaRPr>
          </a:p>
        </p:txBody>
      </p:sp>
      <p:sp>
        <p:nvSpPr>
          <p:cNvPr id="79" name="TextBox 82"/>
          <p:cNvSpPr txBox="1">
            <a:spLocks noChangeArrowheads="1"/>
          </p:cNvSpPr>
          <p:nvPr/>
        </p:nvSpPr>
        <p:spPr bwMode="auto">
          <a:xfrm>
            <a:off x="4172851" y="2639819"/>
            <a:ext cx="5678441" cy="2846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lvl="0" eaLnBrk="1" hangingPunct="1"/>
            <a:r>
              <a:rPr lang="zh-CN" altLang="en-US" b="1" kern="0" spc="200" dirty="0" smtClean="0">
                <a:latin typeface="+mn-ea"/>
                <a:ea typeface="+mn-ea"/>
                <a:cs typeface="+mn-ea"/>
              </a:rPr>
              <a:t>加强</a:t>
            </a:r>
            <a:r>
              <a:rPr lang="zh-CN" altLang="zh-CN" b="1" kern="0" spc="200" dirty="0" smtClean="0">
                <a:latin typeface="+mn-ea"/>
                <a:ea typeface="+mn-ea"/>
                <a:cs typeface="+mn-ea"/>
              </a:rPr>
              <a:t>农</a:t>
            </a:r>
            <a:r>
              <a:rPr lang="zh-CN" altLang="zh-CN" b="1" kern="0" spc="200" dirty="0">
                <a:latin typeface="+mn-ea"/>
                <a:ea typeface="+mn-ea"/>
                <a:cs typeface="+mn-ea"/>
              </a:rPr>
              <a:t>村基层党建</a:t>
            </a:r>
            <a:r>
              <a:rPr lang="zh-CN" altLang="zh-CN" b="1" kern="0" spc="200" dirty="0" smtClean="0">
                <a:latin typeface="+mn-ea"/>
                <a:ea typeface="+mn-ea"/>
                <a:cs typeface="+mn-ea"/>
              </a:rPr>
              <a:t>，</a:t>
            </a:r>
            <a:r>
              <a:rPr lang="zh-CN" altLang="en-US" b="1" kern="0" spc="200" dirty="0" smtClean="0">
                <a:latin typeface="+mn-ea"/>
                <a:ea typeface="+mn-ea"/>
                <a:cs typeface="+mn-ea"/>
              </a:rPr>
              <a:t>实现乡村振兴，</a:t>
            </a:r>
            <a:r>
              <a:rPr lang="zh-CN" altLang="zh-CN" b="1" kern="0" spc="200" dirty="0" smtClean="0">
                <a:latin typeface="+mn-ea"/>
                <a:ea typeface="+mn-ea"/>
                <a:cs typeface="+mn-ea"/>
              </a:rPr>
              <a:t>沉</a:t>
            </a:r>
            <a:r>
              <a:rPr lang="zh-CN" altLang="zh-CN" b="1" kern="0" spc="200" dirty="0">
                <a:latin typeface="+mn-ea"/>
                <a:ea typeface="+mn-ea"/>
                <a:cs typeface="+mn-ea"/>
              </a:rPr>
              <a:t>重的话题就在我们心</a:t>
            </a:r>
            <a:r>
              <a:rPr lang="zh-CN" altLang="zh-CN" b="1" kern="0" spc="200" dirty="0" smtClean="0">
                <a:latin typeface="+mn-ea"/>
                <a:ea typeface="+mn-ea"/>
                <a:cs typeface="+mn-ea"/>
              </a:rPr>
              <a:t>上</a:t>
            </a:r>
            <a:endParaRPr lang="zh-CN" altLang="en-US" b="1" kern="0" spc="200" dirty="0">
              <a:latin typeface="+mn-ea"/>
              <a:ea typeface="+mn-ea"/>
              <a:cs typeface="+mn-ea"/>
              <a:sym typeface="+mn-lt"/>
            </a:endParaRPr>
          </a:p>
        </p:txBody>
      </p:sp>
      <p:sp>
        <p:nvSpPr>
          <p:cNvPr id="80" name="TextBox 83"/>
          <p:cNvSpPr txBox="1">
            <a:spLocks noChangeArrowheads="1"/>
          </p:cNvSpPr>
          <p:nvPr/>
        </p:nvSpPr>
        <p:spPr bwMode="auto">
          <a:xfrm>
            <a:off x="3680125" y="2446809"/>
            <a:ext cx="352287" cy="4845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Tx/>
              <a:buNone/>
            </a:pPr>
            <a:r>
              <a:rPr lang="en-US" altLang="zh-CN" sz="2700" b="1" dirty="0">
                <a:solidFill>
                  <a:schemeClr val="bg1"/>
                </a:solidFill>
                <a:latin typeface="微软雅黑" pitchFamily="34" charset="-122"/>
                <a:ea typeface="微软雅黑" pitchFamily="34" charset="-122"/>
              </a:rPr>
              <a:t>2</a:t>
            </a:r>
            <a:endParaRPr lang="zh-CN" altLang="en-US" sz="2700" b="1" dirty="0">
              <a:solidFill>
                <a:schemeClr val="bg1"/>
              </a:solidFill>
              <a:latin typeface="微软雅黑" pitchFamily="34" charset="-122"/>
              <a:ea typeface="微软雅黑" pitchFamily="34" charset="-122"/>
            </a:endParaRPr>
          </a:p>
        </p:txBody>
      </p:sp>
      <p:sp>
        <p:nvSpPr>
          <p:cNvPr id="81" name="TextBox 84"/>
          <p:cNvSpPr txBox="1">
            <a:spLocks noChangeArrowheads="1"/>
          </p:cNvSpPr>
          <p:nvPr/>
        </p:nvSpPr>
        <p:spPr bwMode="auto">
          <a:xfrm>
            <a:off x="4172851" y="3554329"/>
            <a:ext cx="5678441" cy="2846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b="1" kern="0" spc="200" dirty="0" smtClean="0">
                <a:latin typeface="+mn-ea"/>
                <a:ea typeface="+mn-ea"/>
                <a:cs typeface="+mn-ea"/>
              </a:rPr>
              <a:t>加强</a:t>
            </a:r>
            <a:r>
              <a:rPr lang="zh-CN" altLang="zh-CN" b="1" kern="0" spc="200" dirty="0" smtClean="0">
                <a:latin typeface="+mn-ea"/>
                <a:ea typeface="+mn-ea"/>
                <a:cs typeface="+mn-ea"/>
              </a:rPr>
              <a:t>农</a:t>
            </a:r>
            <a:r>
              <a:rPr lang="zh-CN" altLang="zh-CN" b="1" kern="0" spc="200" dirty="0">
                <a:latin typeface="+mn-ea"/>
                <a:ea typeface="+mn-ea"/>
                <a:cs typeface="+mn-ea"/>
              </a:rPr>
              <a:t>村基层党建</a:t>
            </a:r>
            <a:r>
              <a:rPr lang="zh-CN" altLang="zh-CN" b="1" kern="0" spc="200" dirty="0" smtClean="0">
                <a:latin typeface="+mn-ea"/>
                <a:ea typeface="+mn-ea"/>
                <a:cs typeface="+mn-ea"/>
              </a:rPr>
              <a:t>，</a:t>
            </a:r>
            <a:r>
              <a:rPr lang="zh-CN" altLang="en-US" b="1" kern="0" spc="200" dirty="0" smtClean="0">
                <a:latin typeface="+mn-ea"/>
                <a:ea typeface="+mn-ea"/>
                <a:cs typeface="+mn-ea"/>
              </a:rPr>
              <a:t>实现乡村振兴，</a:t>
            </a:r>
            <a:r>
              <a:rPr lang="zh-CN" altLang="zh-CN" b="1" kern="0" spc="200" dirty="0" smtClean="0">
                <a:latin typeface="+mn-ea"/>
                <a:ea typeface="+mn-ea"/>
                <a:cs typeface="+mn-ea"/>
              </a:rPr>
              <a:t>践</a:t>
            </a:r>
            <a:r>
              <a:rPr lang="zh-CN" altLang="zh-CN" b="1" kern="0" spc="200" dirty="0">
                <a:latin typeface="+mn-ea"/>
                <a:ea typeface="+mn-ea"/>
                <a:cs typeface="+mn-ea"/>
              </a:rPr>
              <a:t>行的水平就在我们手上</a:t>
            </a:r>
            <a:endParaRPr lang="zh-CN" altLang="en-US" b="1" kern="0" spc="200" dirty="0">
              <a:latin typeface="+mn-ea"/>
              <a:ea typeface="+mn-ea"/>
              <a:cs typeface="+mn-ea"/>
              <a:sym typeface="+mn-lt"/>
            </a:endParaRPr>
          </a:p>
        </p:txBody>
      </p:sp>
      <p:sp>
        <p:nvSpPr>
          <p:cNvPr id="82" name="TextBox 85"/>
          <p:cNvSpPr txBox="1">
            <a:spLocks noChangeArrowheads="1"/>
          </p:cNvSpPr>
          <p:nvPr/>
        </p:nvSpPr>
        <p:spPr bwMode="auto">
          <a:xfrm>
            <a:off x="3680125" y="3383310"/>
            <a:ext cx="352287" cy="4845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Tx/>
              <a:buNone/>
            </a:pPr>
            <a:r>
              <a:rPr lang="en-US" altLang="zh-CN" sz="2700" b="1">
                <a:solidFill>
                  <a:schemeClr val="bg1"/>
                </a:solidFill>
                <a:latin typeface="微软雅黑" pitchFamily="34" charset="-122"/>
                <a:ea typeface="微软雅黑" pitchFamily="34" charset="-122"/>
              </a:rPr>
              <a:t>3</a:t>
            </a:r>
            <a:endParaRPr lang="zh-CN" altLang="en-US" sz="2700" b="1">
              <a:solidFill>
                <a:schemeClr val="bg1"/>
              </a:solidFill>
              <a:latin typeface="微软雅黑" pitchFamily="34" charset="-122"/>
              <a:ea typeface="微软雅黑" pitchFamily="34" charset="-122"/>
            </a:endParaRPr>
          </a:p>
        </p:txBody>
      </p:sp>
    </p:spTree>
    <p:extLst>
      <p:ext uri="{BB962C8B-B14F-4D97-AF65-F5344CB8AC3E}">
        <p14:creationId xmlns="" xmlns:p14="http://schemas.microsoft.com/office/powerpoint/2010/main" val="1850746147"/>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300" fill="hold"/>
                                        <p:tgtEl>
                                          <p:spTgt spid="57"/>
                                        </p:tgtEl>
                                        <p:attrNameLst>
                                          <p:attrName>ppt_w</p:attrName>
                                        </p:attrNameLst>
                                      </p:cBhvr>
                                      <p:tavLst>
                                        <p:tav tm="0">
                                          <p:val>
                                            <p:fltVal val="0"/>
                                          </p:val>
                                        </p:tav>
                                        <p:tav tm="100000">
                                          <p:val>
                                            <p:strVal val="#ppt_w"/>
                                          </p:val>
                                        </p:tav>
                                      </p:tavLst>
                                    </p:anim>
                                    <p:anim calcmode="lin" valueType="num">
                                      <p:cBhvr>
                                        <p:cTn id="8" dur="300" fill="hold"/>
                                        <p:tgtEl>
                                          <p:spTgt spid="57"/>
                                        </p:tgtEl>
                                        <p:attrNameLst>
                                          <p:attrName>ppt_h</p:attrName>
                                        </p:attrNameLst>
                                      </p:cBhvr>
                                      <p:tavLst>
                                        <p:tav tm="0">
                                          <p:val>
                                            <p:fltVal val="0"/>
                                          </p:val>
                                        </p:tav>
                                        <p:tav tm="100000">
                                          <p:val>
                                            <p:strVal val="#ppt_h"/>
                                          </p:val>
                                        </p:tav>
                                      </p:tavLst>
                                    </p:anim>
                                    <p:anim calcmode="lin" valueType="num">
                                      <p:cBhvr>
                                        <p:cTn id="9" dur="300" fill="hold"/>
                                        <p:tgtEl>
                                          <p:spTgt spid="57"/>
                                        </p:tgtEl>
                                        <p:attrNameLst>
                                          <p:attrName>style.rotation</p:attrName>
                                        </p:attrNameLst>
                                      </p:cBhvr>
                                      <p:tavLst>
                                        <p:tav tm="0">
                                          <p:val>
                                            <p:fltVal val="90"/>
                                          </p:val>
                                        </p:tav>
                                        <p:tav tm="100000">
                                          <p:val>
                                            <p:fltVal val="0"/>
                                          </p:val>
                                        </p:tav>
                                      </p:tavLst>
                                    </p:anim>
                                    <p:animEffect transition="in" filter="fade">
                                      <p:cBhvr>
                                        <p:cTn id="10" dur="300"/>
                                        <p:tgtEl>
                                          <p:spTgt spid="57"/>
                                        </p:tgtEl>
                                      </p:cBhvr>
                                    </p:animEffect>
                                  </p:childTnLst>
                                </p:cTn>
                              </p:par>
                            </p:childTnLst>
                          </p:cTn>
                        </p:par>
                        <p:par>
                          <p:cTn id="11" fill="hold">
                            <p:stCondLst>
                              <p:cond delay="300"/>
                            </p:stCondLst>
                            <p:childTnLst>
                              <p:par>
                                <p:cTn id="12" presetID="42" presetClass="entr" presetSubtype="0" fill="hold" grpId="0" nodeType="afterEffect">
                                  <p:stCondLst>
                                    <p:cond delay="0"/>
                                  </p:stCondLst>
                                  <p:childTnLst>
                                    <p:set>
                                      <p:cBhvr>
                                        <p:cTn id="13" dur="1" fill="hold">
                                          <p:stCondLst>
                                            <p:cond delay="0"/>
                                          </p:stCondLst>
                                        </p:cTn>
                                        <p:tgtEl>
                                          <p:spTgt spid="58"/>
                                        </p:tgtEl>
                                        <p:attrNameLst>
                                          <p:attrName>style.visibility</p:attrName>
                                        </p:attrNameLst>
                                      </p:cBhvr>
                                      <p:to>
                                        <p:strVal val="visible"/>
                                      </p:to>
                                    </p:set>
                                    <p:animEffect transition="in" filter="fade">
                                      <p:cBhvr>
                                        <p:cTn id="14" dur="400"/>
                                        <p:tgtEl>
                                          <p:spTgt spid="58"/>
                                        </p:tgtEl>
                                      </p:cBhvr>
                                    </p:animEffect>
                                    <p:anim calcmode="lin" valueType="num">
                                      <p:cBhvr>
                                        <p:cTn id="15" dur="400" fill="hold"/>
                                        <p:tgtEl>
                                          <p:spTgt spid="58"/>
                                        </p:tgtEl>
                                        <p:attrNameLst>
                                          <p:attrName>ppt_x</p:attrName>
                                        </p:attrNameLst>
                                      </p:cBhvr>
                                      <p:tavLst>
                                        <p:tav tm="0">
                                          <p:val>
                                            <p:strVal val="#ppt_x"/>
                                          </p:val>
                                        </p:tav>
                                        <p:tav tm="100000">
                                          <p:val>
                                            <p:strVal val="#ppt_x"/>
                                          </p:val>
                                        </p:tav>
                                      </p:tavLst>
                                    </p:anim>
                                    <p:anim calcmode="lin" valueType="num">
                                      <p:cBhvr>
                                        <p:cTn id="16" dur="400" fill="hold"/>
                                        <p:tgtEl>
                                          <p:spTgt spid="58"/>
                                        </p:tgtEl>
                                        <p:attrNameLst>
                                          <p:attrName>ppt_y</p:attrName>
                                        </p:attrNameLst>
                                      </p:cBhvr>
                                      <p:tavLst>
                                        <p:tav tm="0">
                                          <p:val>
                                            <p:strVal val="#ppt_y+.1"/>
                                          </p:val>
                                        </p:tav>
                                        <p:tav tm="100000">
                                          <p:val>
                                            <p:strVal val="#ppt_y"/>
                                          </p:val>
                                        </p:tav>
                                      </p:tavLst>
                                    </p:anim>
                                  </p:childTnLst>
                                </p:cTn>
                              </p:par>
                            </p:childTnLst>
                          </p:cTn>
                        </p:par>
                        <p:par>
                          <p:cTn id="17" fill="hold">
                            <p:stCondLst>
                              <p:cond delay="700"/>
                            </p:stCondLst>
                            <p:childTnLst>
                              <p:par>
                                <p:cTn id="18" presetID="22" presetClass="entr" presetSubtype="8" fill="hold" grpId="0" nodeType="afterEffect">
                                  <p:stCondLst>
                                    <p:cond delay="0"/>
                                  </p:stCondLst>
                                  <p:childTnLst>
                                    <p:set>
                                      <p:cBhvr>
                                        <p:cTn id="19" dur="1" fill="hold">
                                          <p:stCondLst>
                                            <p:cond delay="0"/>
                                          </p:stCondLst>
                                        </p:cTn>
                                        <p:tgtEl>
                                          <p:spTgt spid="59"/>
                                        </p:tgtEl>
                                        <p:attrNameLst>
                                          <p:attrName>style.visibility</p:attrName>
                                        </p:attrNameLst>
                                      </p:cBhvr>
                                      <p:to>
                                        <p:strVal val="visible"/>
                                      </p:to>
                                    </p:set>
                                    <p:animEffect transition="in" filter="wipe(left)">
                                      <p:cBhvr>
                                        <p:cTn id="20" dur="500"/>
                                        <p:tgtEl>
                                          <p:spTgt spid="59"/>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60"/>
                                        </p:tgtEl>
                                        <p:attrNameLst>
                                          <p:attrName>style.visibility</p:attrName>
                                        </p:attrNameLst>
                                      </p:cBhvr>
                                      <p:to>
                                        <p:strVal val="visible"/>
                                      </p:to>
                                    </p:set>
                                    <p:animEffect transition="in" filter="wipe(left)">
                                      <p:cBhvr>
                                        <p:cTn id="23" dur="500"/>
                                        <p:tgtEl>
                                          <p:spTgt spid="60"/>
                                        </p:tgtEl>
                                      </p:cBhvr>
                                    </p:animEffect>
                                  </p:childTnLst>
                                </p:cTn>
                              </p:par>
                            </p:childTnLst>
                          </p:cTn>
                        </p:par>
                        <p:par>
                          <p:cTn id="24" fill="hold">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500"/>
                                        <p:tgtEl>
                                          <p:spTgt spid="61"/>
                                        </p:tgtEl>
                                      </p:cBhvr>
                                    </p:animEffect>
                                  </p:childTnLst>
                                </p:cTn>
                              </p:par>
                            </p:childTnLst>
                          </p:cTn>
                        </p:par>
                        <p:par>
                          <p:cTn id="28" fill="hold">
                            <p:stCondLst>
                              <p:cond delay="1700"/>
                            </p:stCondLst>
                            <p:childTnLst>
                              <p:par>
                                <p:cTn id="29" presetID="10" presetClass="entr" presetSubtype="0" fill="hold" grpId="1" nodeType="after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fade">
                                      <p:cBhvr>
                                        <p:cTn id="31" dur="500"/>
                                        <p:tgtEl>
                                          <p:spTgt spid="57"/>
                                        </p:tgtEl>
                                      </p:cBhvr>
                                    </p:animEffect>
                                  </p:childTnLst>
                                </p:cTn>
                              </p:par>
                              <p:par>
                                <p:cTn id="32" presetID="10" presetClass="entr" presetSubtype="0" fill="hold" grpId="1" nodeType="withEffect">
                                  <p:stCondLst>
                                    <p:cond delay="0"/>
                                  </p:stCondLst>
                                  <p:childTnLst>
                                    <p:set>
                                      <p:cBhvr>
                                        <p:cTn id="33" dur="1" fill="hold">
                                          <p:stCondLst>
                                            <p:cond delay="0"/>
                                          </p:stCondLst>
                                        </p:cTn>
                                        <p:tgtEl>
                                          <p:spTgt spid="58"/>
                                        </p:tgtEl>
                                        <p:attrNameLst>
                                          <p:attrName>style.visibility</p:attrName>
                                        </p:attrNameLst>
                                      </p:cBhvr>
                                      <p:to>
                                        <p:strVal val="visible"/>
                                      </p:to>
                                    </p:set>
                                    <p:animEffect transition="in" filter="fade">
                                      <p:cBhvr>
                                        <p:cTn id="34" dur="500"/>
                                        <p:tgtEl>
                                          <p:spTgt spid="58"/>
                                        </p:tgtEl>
                                      </p:cBhvr>
                                    </p:animEffect>
                                  </p:childTnLst>
                                </p:cTn>
                              </p:par>
                              <p:par>
                                <p:cTn id="35" presetID="10" presetClass="entr" presetSubtype="0" fill="hold" grpId="1" nodeType="with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fade">
                                      <p:cBhvr>
                                        <p:cTn id="37" dur="500"/>
                                        <p:tgtEl>
                                          <p:spTgt spid="59"/>
                                        </p:tgtEl>
                                      </p:cBhvr>
                                    </p:animEffect>
                                  </p:childTnLst>
                                </p:cTn>
                              </p:par>
                              <p:par>
                                <p:cTn id="38" presetID="10" presetClass="entr" presetSubtype="0" fill="hold" grpId="1" nodeType="withEffect">
                                  <p:stCondLst>
                                    <p:cond delay="0"/>
                                  </p:stCondLst>
                                  <p:childTnLst>
                                    <p:set>
                                      <p:cBhvr>
                                        <p:cTn id="39" dur="1" fill="hold">
                                          <p:stCondLst>
                                            <p:cond delay="0"/>
                                          </p:stCondLst>
                                        </p:cTn>
                                        <p:tgtEl>
                                          <p:spTgt spid="60"/>
                                        </p:tgtEl>
                                        <p:attrNameLst>
                                          <p:attrName>style.visibility</p:attrName>
                                        </p:attrNameLst>
                                      </p:cBhvr>
                                      <p:to>
                                        <p:strVal val="visible"/>
                                      </p:to>
                                    </p:set>
                                    <p:animEffect transition="in" filter="fade">
                                      <p:cBhvr>
                                        <p:cTn id="40" dur="500"/>
                                        <p:tgtEl>
                                          <p:spTgt spid="60"/>
                                        </p:tgtEl>
                                      </p:cBhvr>
                                    </p:animEffect>
                                  </p:childTnLst>
                                </p:cTn>
                              </p:par>
                            </p:childTnLst>
                          </p:cTn>
                        </p:par>
                        <p:par>
                          <p:cTn id="41" fill="hold">
                            <p:stCondLst>
                              <p:cond delay="2200"/>
                            </p:stCondLst>
                            <p:childTnLst>
                              <p:par>
                                <p:cTn id="42" presetID="2" presetClass="entr" presetSubtype="6" fill="hold" grpId="0" nodeType="afterEffect">
                                  <p:stCondLst>
                                    <p:cond delay="0"/>
                                  </p:stCondLst>
                                  <p:childTnLst>
                                    <p:set>
                                      <p:cBhvr>
                                        <p:cTn id="43" dur="1" fill="hold">
                                          <p:stCondLst>
                                            <p:cond delay="0"/>
                                          </p:stCondLst>
                                        </p:cTn>
                                        <p:tgtEl>
                                          <p:spTgt spid="62"/>
                                        </p:tgtEl>
                                        <p:attrNameLst>
                                          <p:attrName>style.visibility</p:attrName>
                                        </p:attrNameLst>
                                      </p:cBhvr>
                                      <p:to>
                                        <p:strVal val="visible"/>
                                      </p:to>
                                    </p:set>
                                    <p:anim calcmode="lin" valueType="num">
                                      <p:cBhvr additive="base">
                                        <p:cTn id="44" dur="500" fill="hold"/>
                                        <p:tgtEl>
                                          <p:spTgt spid="62"/>
                                        </p:tgtEl>
                                        <p:attrNameLst>
                                          <p:attrName>ppt_x</p:attrName>
                                        </p:attrNameLst>
                                      </p:cBhvr>
                                      <p:tavLst>
                                        <p:tav tm="0">
                                          <p:val>
                                            <p:strVal val="1+#ppt_w/2"/>
                                          </p:val>
                                        </p:tav>
                                        <p:tav tm="100000">
                                          <p:val>
                                            <p:strVal val="#ppt_x"/>
                                          </p:val>
                                        </p:tav>
                                      </p:tavLst>
                                    </p:anim>
                                    <p:anim calcmode="lin" valueType="num">
                                      <p:cBhvr additive="base">
                                        <p:cTn id="45" dur="500" fill="hold"/>
                                        <p:tgtEl>
                                          <p:spTgt spid="62"/>
                                        </p:tgtEl>
                                        <p:attrNameLst>
                                          <p:attrName>ppt_y</p:attrName>
                                        </p:attrNameLst>
                                      </p:cBhvr>
                                      <p:tavLst>
                                        <p:tav tm="0">
                                          <p:val>
                                            <p:strVal val="1+#ppt_h/2"/>
                                          </p:val>
                                        </p:tav>
                                        <p:tav tm="100000">
                                          <p:val>
                                            <p:strVal val="#ppt_y"/>
                                          </p:val>
                                        </p:tav>
                                      </p:tavLst>
                                    </p:anim>
                                  </p:childTnLst>
                                </p:cTn>
                              </p:par>
                              <p:par>
                                <p:cTn id="46" presetID="2" presetClass="entr" presetSubtype="6" fill="hold" grpId="0" nodeType="withEffect">
                                  <p:stCondLst>
                                    <p:cond delay="100"/>
                                  </p:stCondLst>
                                  <p:childTnLst>
                                    <p:set>
                                      <p:cBhvr>
                                        <p:cTn id="47" dur="1" fill="hold">
                                          <p:stCondLst>
                                            <p:cond delay="0"/>
                                          </p:stCondLst>
                                        </p:cTn>
                                        <p:tgtEl>
                                          <p:spTgt spid="65"/>
                                        </p:tgtEl>
                                        <p:attrNameLst>
                                          <p:attrName>style.visibility</p:attrName>
                                        </p:attrNameLst>
                                      </p:cBhvr>
                                      <p:to>
                                        <p:strVal val="visible"/>
                                      </p:to>
                                    </p:set>
                                    <p:anim calcmode="lin" valueType="num">
                                      <p:cBhvr additive="base">
                                        <p:cTn id="48" dur="500" fill="hold"/>
                                        <p:tgtEl>
                                          <p:spTgt spid="65"/>
                                        </p:tgtEl>
                                        <p:attrNameLst>
                                          <p:attrName>ppt_x</p:attrName>
                                        </p:attrNameLst>
                                      </p:cBhvr>
                                      <p:tavLst>
                                        <p:tav tm="0">
                                          <p:val>
                                            <p:strVal val="1+#ppt_w/2"/>
                                          </p:val>
                                        </p:tav>
                                        <p:tav tm="100000">
                                          <p:val>
                                            <p:strVal val="#ppt_x"/>
                                          </p:val>
                                        </p:tav>
                                      </p:tavLst>
                                    </p:anim>
                                    <p:anim calcmode="lin" valueType="num">
                                      <p:cBhvr additive="base">
                                        <p:cTn id="49" dur="500" fill="hold"/>
                                        <p:tgtEl>
                                          <p:spTgt spid="65"/>
                                        </p:tgtEl>
                                        <p:attrNameLst>
                                          <p:attrName>ppt_y</p:attrName>
                                        </p:attrNameLst>
                                      </p:cBhvr>
                                      <p:tavLst>
                                        <p:tav tm="0">
                                          <p:val>
                                            <p:strVal val="1+#ppt_h/2"/>
                                          </p:val>
                                        </p:tav>
                                        <p:tav tm="100000">
                                          <p:val>
                                            <p:strVal val="#ppt_y"/>
                                          </p:val>
                                        </p:tav>
                                      </p:tavLst>
                                    </p:anim>
                                  </p:childTnLst>
                                </p:cTn>
                              </p:par>
                              <p:par>
                                <p:cTn id="50" presetID="2" presetClass="entr" presetSubtype="6" fill="hold" grpId="0" nodeType="withEffect">
                                  <p:stCondLst>
                                    <p:cond delay="200"/>
                                  </p:stCondLst>
                                  <p:childTnLst>
                                    <p:set>
                                      <p:cBhvr>
                                        <p:cTn id="51" dur="1" fill="hold">
                                          <p:stCondLst>
                                            <p:cond delay="0"/>
                                          </p:stCondLst>
                                        </p:cTn>
                                        <p:tgtEl>
                                          <p:spTgt spid="68"/>
                                        </p:tgtEl>
                                        <p:attrNameLst>
                                          <p:attrName>style.visibility</p:attrName>
                                        </p:attrNameLst>
                                      </p:cBhvr>
                                      <p:to>
                                        <p:strVal val="visible"/>
                                      </p:to>
                                    </p:set>
                                    <p:anim calcmode="lin" valueType="num">
                                      <p:cBhvr additive="base">
                                        <p:cTn id="52" dur="500" fill="hold"/>
                                        <p:tgtEl>
                                          <p:spTgt spid="68"/>
                                        </p:tgtEl>
                                        <p:attrNameLst>
                                          <p:attrName>ppt_x</p:attrName>
                                        </p:attrNameLst>
                                      </p:cBhvr>
                                      <p:tavLst>
                                        <p:tav tm="0">
                                          <p:val>
                                            <p:strVal val="1+#ppt_w/2"/>
                                          </p:val>
                                        </p:tav>
                                        <p:tav tm="100000">
                                          <p:val>
                                            <p:strVal val="#ppt_x"/>
                                          </p:val>
                                        </p:tav>
                                      </p:tavLst>
                                    </p:anim>
                                    <p:anim calcmode="lin" valueType="num">
                                      <p:cBhvr additive="base">
                                        <p:cTn id="53" dur="500" fill="hold"/>
                                        <p:tgtEl>
                                          <p:spTgt spid="68"/>
                                        </p:tgtEl>
                                        <p:attrNameLst>
                                          <p:attrName>ppt_y</p:attrName>
                                        </p:attrNameLst>
                                      </p:cBhvr>
                                      <p:tavLst>
                                        <p:tav tm="0">
                                          <p:val>
                                            <p:strVal val="1+#ppt_h/2"/>
                                          </p:val>
                                        </p:tav>
                                        <p:tav tm="100000">
                                          <p:val>
                                            <p:strVal val="#ppt_y"/>
                                          </p:val>
                                        </p:tav>
                                      </p:tavLst>
                                    </p:anim>
                                  </p:childTnLst>
                                </p:cTn>
                              </p:par>
                            </p:childTnLst>
                          </p:cTn>
                        </p:par>
                        <p:par>
                          <p:cTn id="54" fill="hold">
                            <p:stCondLst>
                              <p:cond delay="2900"/>
                            </p:stCondLst>
                            <p:childTnLst>
                              <p:par>
                                <p:cTn id="55" presetID="22" presetClass="entr" presetSubtype="4" fill="hold" grpId="0" nodeType="after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wipe(down)">
                                      <p:cBhvr>
                                        <p:cTn id="57" dur="300"/>
                                        <p:tgtEl>
                                          <p:spTgt spid="63"/>
                                        </p:tgtEl>
                                      </p:cBhvr>
                                    </p:animEffect>
                                  </p:childTnLst>
                                </p:cTn>
                              </p:par>
                            </p:childTnLst>
                          </p:cTn>
                        </p:par>
                        <p:par>
                          <p:cTn id="58" fill="hold">
                            <p:stCondLst>
                              <p:cond delay="3200"/>
                            </p:stCondLst>
                            <p:childTnLst>
                              <p:par>
                                <p:cTn id="59" presetID="22" presetClass="entr" presetSubtype="1" fill="hold" grpId="0" nodeType="after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wipe(up)">
                                      <p:cBhvr>
                                        <p:cTn id="61" dur="500"/>
                                        <p:tgtEl>
                                          <p:spTgt spid="64"/>
                                        </p:tgtEl>
                                      </p:cBhvr>
                                    </p:animEffect>
                                  </p:childTnLst>
                                </p:cTn>
                              </p:par>
                            </p:childTnLst>
                          </p:cTn>
                        </p:par>
                        <p:par>
                          <p:cTn id="62" fill="hold">
                            <p:stCondLst>
                              <p:cond delay="3700"/>
                            </p:stCondLst>
                            <p:childTnLst>
                              <p:par>
                                <p:cTn id="63" presetID="31" presetClass="entr" presetSubtype="0" fill="hold" grpId="0" nodeType="afterEffect">
                                  <p:stCondLst>
                                    <p:cond delay="0"/>
                                  </p:stCondLst>
                                  <p:childTnLst>
                                    <p:set>
                                      <p:cBhvr>
                                        <p:cTn id="64" dur="1" fill="hold">
                                          <p:stCondLst>
                                            <p:cond delay="0"/>
                                          </p:stCondLst>
                                        </p:cTn>
                                        <p:tgtEl>
                                          <p:spTgt spid="78"/>
                                        </p:tgtEl>
                                        <p:attrNameLst>
                                          <p:attrName>style.visibility</p:attrName>
                                        </p:attrNameLst>
                                      </p:cBhvr>
                                      <p:to>
                                        <p:strVal val="visible"/>
                                      </p:to>
                                    </p:set>
                                    <p:anim calcmode="lin" valueType="num">
                                      <p:cBhvr>
                                        <p:cTn id="65" dur="400" fill="hold"/>
                                        <p:tgtEl>
                                          <p:spTgt spid="78"/>
                                        </p:tgtEl>
                                        <p:attrNameLst>
                                          <p:attrName>ppt_w</p:attrName>
                                        </p:attrNameLst>
                                      </p:cBhvr>
                                      <p:tavLst>
                                        <p:tav tm="0">
                                          <p:val>
                                            <p:fltVal val="0"/>
                                          </p:val>
                                        </p:tav>
                                        <p:tav tm="100000">
                                          <p:val>
                                            <p:strVal val="#ppt_w"/>
                                          </p:val>
                                        </p:tav>
                                      </p:tavLst>
                                    </p:anim>
                                    <p:anim calcmode="lin" valueType="num">
                                      <p:cBhvr>
                                        <p:cTn id="66" dur="400" fill="hold"/>
                                        <p:tgtEl>
                                          <p:spTgt spid="78"/>
                                        </p:tgtEl>
                                        <p:attrNameLst>
                                          <p:attrName>ppt_h</p:attrName>
                                        </p:attrNameLst>
                                      </p:cBhvr>
                                      <p:tavLst>
                                        <p:tav tm="0">
                                          <p:val>
                                            <p:fltVal val="0"/>
                                          </p:val>
                                        </p:tav>
                                        <p:tav tm="100000">
                                          <p:val>
                                            <p:strVal val="#ppt_h"/>
                                          </p:val>
                                        </p:tav>
                                      </p:tavLst>
                                    </p:anim>
                                    <p:anim calcmode="lin" valueType="num">
                                      <p:cBhvr>
                                        <p:cTn id="67" dur="400" fill="hold"/>
                                        <p:tgtEl>
                                          <p:spTgt spid="78"/>
                                        </p:tgtEl>
                                        <p:attrNameLst>
                                          <p:attrName>style.rotation</p:attrName>
                                        </p:attrNameLst>
                                      </p:cBhvr>
                                      <p:tavLst>
                                        <p:tav tm="0">
                                          <p:val>
                                            <p:fltVal val="90"/>
                                          </p:val>
                                        </p:tav>
                                        <p:tav tm="100000">
                                          <p:val>
                                            <p:fltVal val="0"/>
                                          </p:val>
                                        </p:tav>
                                      </p:tavLst>
                                    </p:anim>
                                    <p:animEffect transition="in" filter="fade">
                                      <p:cBhvr>
                                        <p:cTn id="68" dur="400"/>
                                        <p:tgtEl>
                                          <p:spTgt spid="78"/>
                                        </p:tgtEl>
                                      </p:cBhvr>
                                    </p:animEffect>
                                  </p:childTnLst>
                                </p:cTn>
                              </p:par>
                            </p:childTnLst>
                          </p:cTn>
                        </p:par>
                        <p:par>
                          <p:cTn id="69" fill="hold">
                            <p:stCondLst>
                              <p:cond delay="4100"/>
                            </p:stCondLst>
                            <p:childTnLst>
                              <p:par>
                                <p:cTn id="70" presetID="22" presetClass="entr" presetSubtype="8" fill="hold" grpId="0" nodeType="afterEffect">
                                  <p:stCondLst>
                                    <p:cond delay="0"/>
                                  </p:stCondLst>
                                  <p:childTnLst>
                                    <p:set>
                                      <p:cBhvr>
                                        <p:cTn id="71" dur="1" fill="hold">
                                          <p:stCondLst>
                                            <p:cond delay="0"/>
                                          </p:stCondLst>
                                        </p:cTn>
                                        <p:tgtEl>
                                          <p:spTgt spid="77"/>
                                        </p:tgtEl>
                                        <p:attrNameLst>
                                          <p:attrName>style.visibility</p:attrName>
                                        </p:attrNameLst>
                                      </p:cBhvr>
                                      <p:to>
                                        <p:strVal val="visible"/>
                                      </p:to>
                                    </p:set>
                                    <p:animEffect transition="in" filter="wipe(left)">
                                      <p:cBhvr>
                                        <p:cTn id="72" dur="500"/>
                                        <p:tgtEl>
                                          <p:spTgt spid="77"/>
                                        </p:tgtEl>
                                      </p:cBhvr>
                                    </p:animEffect>
                                  </p:childTnLst>
                                </p:cTn>
                              </p:par>
                            </p:childTnLst>
                          </p:cTn>
                        </p:par>
                        <p:par>
                          <p:cTn id="73" fill="hold">
                            <p:stCondLst>
                              <p:cond delay="4600"/>
                            </p:stCondLst>
                            <p:childTnLst>
                              <p:par>
                                <p:cTn id="74" presetID="22" presetClass="entr" presetSubtype="4" fill="hold" grpId="0" nodeType="afterEffect">
                                  <p:stCondLst>
                                    <p:cond delay="0"/>
                                  </p:stCondLst>
                                  <p:childTnLst>
                                    <p:set>
                                      <p:cBhvr>
                                        <p:cTn id="75" dur="1" fill="hold">
                                          <p:stCondLst>
                                            <p:cond delay="0"/>
                                          </p:stCondLst>
                                        </p:cTn>
                                        <p:tgtEl>
                                          <p:spTgt spid="66"/>
                                        </p:tgtEl>
                                        <p:attrNameLst>
                                          <p:attrName>style.visibility</p:attrName>
                                        </p:attrNameLst>
                                      </p:cBhvr>
                                      <p:to>
                                        <p:strVal val="visible"/>
                                      </p:to>
                                    </p:set>
                                    <p:animEffect transition="in" filter="wipe(down)">
                                      <p:cBhvr>
                                        <p:cTn id="76" dur="300"/>
                                        <p:tgtEl>
                                          <p:spTgt spid="66"/>
                                        </p:tgtEl>
                                      </p:cBhvr>
                                    </p:animEffect>
                                  </p:childTnLst>
                                </p:cTn>
                              </p:par>
                            </p:childTnLst>
                          </p:cTn>
                        </p:par>
                        <p:par>
                          <p:cTn id="77" fill="hold">
                            <p:stCondLst>
                              <p:cond delay="4900"/>
                            </p:stCondLst>
                            <p:childTnLst>
                              <p:par>
                                <p:cTn id="78" presetID="22" presetClass="entr" presetSubtype="1" fill="hold" grpId="0" nodeType="afterEffect">
                                  <p:stCondLst>
                                    <p:cond delay="0"/>
                                  </p:stCondLst>
                                  <p:childTnLst>
                                    <p:set>
                                      <p:cBhvr>
                                        <p:cTn id="79" dur="1" fill="hold">
                                          <p:stCondLst>
                                            <p:cond delay="0"/>
                                          </p:stCondLst>
                                        </p:cTn>
                                        <p:tgtEl>
                                          <p:spTgt spid="67"/>
                                        </p:tgtEl>
                                        <p:attrNameLst>
                                          <p:attrName>style.visibility</p:attrName>
                                        </p:attrNameLst>
                                      </p:cBhvr>
                                      <p:to>
                                        <p:strVal val="visible"/>
                                      </p:to>
                                    </p:set>
                                    <p:animEffect transition="in" filter="wipe(up)">
                                      <p:cBhvr>
                                        <p:cTn id="80" dur="500"/>
                                        <p:tgtEl>
                                          <p:spTgt spid="67"/>
                                        </p:tgtEl>
                                      </p:cBhvr>
                                    </p:animEffect>
                                  </p:childTnLst>
                                </p:cTn>
                              </p:par>
                            </p:childTnLst>
                          </p:cTn>
                        </p:par>
                        <p:par>
                          <p:cTn id="81" fill="hold">
                            <p:stCondLst>
                              <p:cond delay="5400"/>
                            </p:stCondLst>
                            <p:childTnLst>
                              <p:par>
                                <p:cTn id="82" presetID="31" presetClass="entr" presetSubtype="0" fill="hold" grpId="0" nodeType="afterEffect">
                                  <p:stCondLst>
                                    <p:cond delay="0"/>
                                  </p:stCondLst>
                                  <p:childTnLst>
                                    <p:set>
                                      <p:cBhvr>
                                        <p:cTn id="83" dur="1" fill="hold">
                                          <p:stCondLst>
                                            <p:cond delay="0"/>
                                          </p:stCondLst>
                                        </p:cTn>
                                        <p:tgtEl>
                                          <p:spTgt spid="80"/>
                                        </p:tgtEl>
                                        <p:attrNameLst>
                                          <p:attrName>style.visibility</p:attrName>
                                        </p:attrNameLst>
                                      </p:cBhvr>
                                      <p:to>
                                        <p:strVal val="visible"/>
                                      </p:to>
                                    </p:set>
                                    <p:anim calcmode="lin" valueType="num">
                                      <p:cBhvr>
                                        <p:cTn id="84" dur="400" fill="hold"/>
                                        <p:tgtEl>
                                          <p:spTgt spid="80"/>
                                        </p:tgtEl>
                                        <p:attrNameLst>
                                          <p:attrName>ppt_w</p:attrName>
                                        </p:attrNameLst>
                                      </p:cBhvr>
                                      <p:tavLst>
                                        <p:tav tm="0">
                                          <p:val>
                                            <p:fltVal val="0"/>
                                          </p:val>
                                        </p:tav>
                                        <p:tav tm="100000">
                                          <p:val>
                                            <p:strVal val="#ppt_w"/>
                                          </p:val>
                                        </p:tav>
                                      </p:tavLst>
                                    </p:anim>
                                    <p:anim calcmode="lin" valueType="num">
                                      <p:cBhvr>
                                        <p:cTn id="85" dur="400" fill="hold"/>
                                        <p:tgtEl>
                                          <p:spTgt spid="80"/>
                                        </p:tgtEl>
                                        <p:attrNameLst>
                                          <p:attrName>ppt_h</p:attrName>
                                        </p:attrNameLst>
                                      </p:cBhvr>
                                      <p:tavLst>
                                        <p:tav tm="0">
                                          <p:val>
                                            <p:fltVal val="0"/>
                                          </p:val>
                                        </p:tav>
                                        <p:tav tm="100000">
                                          <p:val>
                                            <p:strVal val="#ppt_h"/>
                                          </p:val>
                                        </p:tav>
                                      </p:tavLst>
                                    </p:anim>
                                    <p:anim calcmode="lin" valueType="num">
                                      <p:cBhvr>
                                        <p:cTn id="86" dur="400" fill="hold"/>
                                        <p:tgtEl>
                                          <p:spTgt spid="80"/>
                                        </p:tgtEl>
                                        <p:attrNameLst>
                                          <p:attrName>style.rotation</p:attrName>
                                        </p:attrNameLst>
                                      </p:cBhvr>
                                      <p:tavLst>
                                        <p:tav tm="0">
                                          <p:val>
                                            <p:fltVal val="90"/>
                                          </p:val>
                                        </p:tav>
                                        <p:tav tm="100000">
                                          <p:val>
                                            <p:fltVal val="0"/>
                                          </p:val>
                                        </p:tav>
                                      </p:tavLst>
                                    </p:anim>
                                    <p:animEffect transition="in" filter="fade">
                                      <p:cBhvr>
                                        <p:cTn id="87" dur="400"/>
                                        <p:tgtEl>
                                          <p:spTgt spid="80"/>
                                        </p:tgtEl>
                                      </p:cBhvr>
                                    </p:animEffect>
                                  </p:childTnLst>
                                </p:cTn>
                              </p:par>
                            </p:childTnLst>
                          </p:cTn>
                        </p:par>
                        <p:par>
                          <p:cTn id="88" fill="hold">
                            <p:stCondLst>
                              <p:cond delay="5800"/>
                            </p:stCondLst>
                            <p:childTnLst>
                              <p:par>
                                <p:cTn id="89" presetID="22" presetClass="entr" presetSubtype="8" fill="hold" grpId="0" nodeType="afterEffect">
                                  <p:stCondLst>
                                    <p:cond delay="0"/>
                                  </p:stCondLst>
                                  <p:childTnLst>
                                    <p:set>
                                      <p:cBhvr>
                                        <p:cTn id="90" dur="1" fill="hold">
                                          <p:stCondLst>
                                            <p:cond delay="0"/>
                                          </p:stCondLst>
                                        </p:cTn>
                                        <p:tgtEl>
                                          <p:spTgt spid="79"/>
                                        </p:tgtEl>
                                        <p:attrNameLst>
                                          <p:attrName>style.visibility</p:attrName>
                                        </p:attrNameLst>
                                      </p:cBhvr>
                                      <p:to>
                                        <p:strVal val="visible"/>
                                      </p:to>
                                    </p:set>
                                    <p:animEffect transition="in" filter="wipe(left)">
                                      <p:cBhvr>
                                        <p:cTn id="91" dur="500"/>
                                        <p:tgtEl>
                                          <p:spTgt spid="79"/>
                                        </p:tgtEl>
                                      </p:cBhvr>
                                    </p:animEffect>
                                  </p:childTnLst>
                                </p:cTn>
                              </p:par>
                            </p:childTnLst>
                          </p:cTn>
                        </p:par>
                        <p:par>
                          <p:cTn id="92" fill="hold">
                            <p:stCondLst>
                              <p:cond delay="6300"/>
                            </p:stCondLst>
                            <p:childTnLst>
                              <p:par>
                                <p:cTn id="93" presetID="22" presetClass="entr" presetSubtype="4" fill="hold" grpId="0" nodeType="afterEffect">
                                  <p:stCondLst>
                                    <p:cond delay="0"/>
                                  </p:stCondLst>
                                  <p:childTnLst>
                                    <p:set>
                                      <p:cBhvr>
                                        <p:cTn id="94" dur="1" fill="hold">
                                          <p:stCondLst>
                                            <p:cond delay="0"/>
                                          </p:stCondLst>
                                        </p:cTn>
                                        <p:tgtEl>
                                          <p:spTgt spid="69"/>
                                        </p:tgtEl>
                                        <p:attrNameLst>
                                          <p:attrName>style.visibility</p:attrName>
                                        </p:attrNameLst>
                                      </p:cBhvr>
                                      <p:to>
                                        <p:strVal val="visible"/>
                                      </p:to>
                                    </p:set>
                                    <p:animEffect transition="in" filter="wipe(down)">
                                      <p:cBhvr>
                                        <p:cTn id="95" dur="300"/>
                                        <p:tgtEl>
                                          <p:spTgt spid="69"/>
                                        </p:tgtEl>
                                      </p:cBhvr>
                                    </p:animEffect>
                                  </p:childTnLst>
                                </p:cTn>
                              </p:par>
                            </p:childTnLst>
                          </p:cTn>
                        </p:par>
                        <p:par>
                          <p:cTn id="96" fill="hold">
                            <p:stCondLst>
                              <p:cond delay="6600"/>
                            </p:stCondLst>
                            <p:childTnLst>
                              <p:par>
                                <p:cTn id="97" presetID="22" presetClass="entr" presetSubtype="1" fill="hold" grpId="0" nodeType="afterEffect">
                                  <p:stCondLst>
                                    <p:cond delay="0"/>
                                  </p:stCondLst>
                                  <p:childTnLst>
                                    <p:set>
                                      <p:cBhvr>
                                        <p:cTn id="98" dur="1" fill="hold">
                                          <p:stCondLst>
                                            <p:cond delay="0"/>
                                          </p:stCondLst>
                                        </p:cTn>
                                        <p:tgtEl>
                                          <p:spTgt spid="70"/>
                                        </p:tgtEl>
                                        <p:attrNameLst>
                                          <p:attrName>style.visibility</p:attrName>
                                        </p:attrNameLst>
                                      </p:cBhvr>
                                      <p:to>
                                        <p:strVal val="visible"/>
                                      </p:to>
                                    </p:set>
                                    <p:animEffect transition="in" filter="wipe(up)">
                                      <p:cBhvr>
                                        <p:cTn id="99" dur="500"/>
                                        <p:tgtEl>
                                          <p:spTgt spid="70"/>
                                        </p:tgtEl>
                                      </p:cBhvr>
                                    </p:animEffect>
                                  </p:childTnLst>
                                </p:cTn>
                              </p:par>
                            </p:childTnLst>
                          </p:cTn>
                        </p:par>
                        <p:par>
                          <p:cTn id="100" fill="hold">
                            <p:stCondLst>
                              <p:cond delay="7100"/>
                            </p:stCondLst>
                            <p:childTnLst>
                              <p:par>
                                <p:cTn id="101" presetID="31" presetClass="entr" presetSubtype="0" fill="hold" grpId="0" nodeType="afterEffect">
                                  <p:stCondLst>
                                    <p:cond delay="0"/>
                                  </p:stCondLst>
                                  <p:childTnLst>
                                    <p:set>
                                      <p:cBhvr>
                                        <p:cTn id="102" dur="1" fill="hold">
                                          <p:stCondLst>
                                            <p:cond delay="0"/>
                                          </p:stCondLst>
                                        </p:cTn>
                                        <p:tgtEl>
                                          <p:spTgt spid="82"/>
                                        </p:tgtEl>
                                        <p:attrNameLst>
                                          <p:attrName>style.visibility</p:attrName>
                                        </p:attrNameLst>
                                      </p:cBhvr>
                                      <p:to>
                                        <p:strVal val="visible"/>
                                      </p:to>
                                    </p:set>
                                    <p:anim calcmode="lin" valueType="num">
                                      <p:cBhvr>
                                        <p:cTn id="103" dur="400" fill="hold"/>
                                        <p:tgtEl>
                                          <p:spTgt spid="82"/>
                                        </p:tgtEl>
                                        <p:attrNameLst>
                                          <p:attrName>ppt_w</p:attrName>
                                        </p:attrNameLst>
                                      </p:cBhvr>
                                      <p:tavLst>
                                        <p:tav tm="0">
                                          <p:val>
                                            <p:fltVal val="0"/>
                                          </p:val>
                                        </p:tav>
                                        <p:tav tm="100000">
                                          <p:val>
                                            <p:strVal val="#ppt_w"/>
                                          </p:val>
                                        </p:tav>
                                      </p:tavLst>
                                    </p:anim>
                                    <p:anim calcmode="lin" valueType="num">
                                      <p:cBhvr>
                                        <p:cTn id="104" dur="400" fill="hold"/>
                                        <p:tgtEl>
                                          <p:spTgt spid="82"/>
                                        </p:tgtEl>
                                        <p:attrNameLst>
                                          <p:attrName>ppt_h</p:attrName>
                                        </p:attrNameLst>
                                      </p:cBhvr>
                                      <p:tavLst>
                                        <p:tav tm="0">
                                          <p:val>
                                            <p:fltVal val="0"/>
                                          </p:val>
                                        </p:tav>
                                        <p:tav tm="100000">
                                          <p:val>
                                            <p:strVal val="#ppt_h"/>
                                          </p:val>
                                        </p:tav>
                                      </p:tavLst>
                                    </p:anim>
                                    <p:anim calcmode="lin" valueType="num">
                                      <p:cBhvr>
                                        <p:cTn id="105" dur="400" fill="hold"/>
                                        <p:tgtEl>
                                          <p:spTgt spid="82"/>
                                        </p:tgtEl>
                                        <p:attrNameLst>
                                          <p:attrName>style.rotation</p:attrName>
                                        </p:attrNameLst>
                                      </p:cBhvr>
                                      <p:tavLst>
                                        <p:tav tm="0">
                                          <p:val>
                                            <p:fltVal val="90"/>
                                          </p:val>
                                        </p:tav>
                                        <p:tav tm="100000">
                                          <p:val>
                                            <p:fltVal val="0"/>
                                          </p:val>
                                        </p:tav>
                                      </p:tavLst>
                                    </p:anim>
                                    <p:animEffect transition="in" filter="fade">
                                      <p:cBhvr>
                                        <p:cTn id="106" dur="400"/>
                                        <p:tgtEl>
                                          <p:spTgt spid="82"/>
                                        </p:tgtEl>
                                      </p:cBhvr>
                                    </p:animEffect>
                                  </p:childTnLst>
                                </p:cTn>
                              </p:par>
                            </p:childTnLst>
                          </p:cTn>
                        </p:par>
                        <p:par>
                          <p:cTn id="107" fill="hold">
                            <p:stCondLst>
                              <p:cond delay="7500"/>
                            </p:stCondLst>
                            <p:childTnLst>
                              <p:par>
                                <p:cTn id="108" presetID="22" presetClass="entr" presetSubtype="8" fill="hold" grpId="0" nodeType="afterEffect">
                                  <p:stCondLst>
                                    <p:cond delay="0"/>
                                  </p:stCondLst>
                                  <p:childTnLst>
                                    <p:set>
                                      <p:cBhvr>
                                        <p:cTn id="109" dur="1" fill="hold">
                                          <p:stCondLst>
                                            <p:cond delay="0"/>
                                          </p:stCondLst>
                                        </p:cTn>
                                        <p:tgtEl>
                                          <p:spTgt spid="81"/>
                                        </p:tgtEl>
                                        <p:attrNameLst>
                                          <p:attrName>style.visibility</p:attrName>
                                        </p:attrNameLst>
                                      </p:cBhvr>
                                      <p:to>
                                        <p:strVal val="visible"/>
                                      </p:to>
                                    </p:set>
                                    <p:animEffect transition="in" filter="wipe(left)">
                                      <p:cBhvr>
                                        <p:cTn id="110"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autoUpdateAnimBg="0"/>
      <p:bldP spid="57" grpId="1" animBg="1"/>
      <p:bldP spid="58" grpId="0" animBg="1"/>
      <p:bldP spid="58" grpId="1" animBg="1"/>
      <p:bldP spid="59" grpId="0" animBg="1"/>
      <p:bldP spid="59" grpId="1" animBg="1"/>
      <p:bldP spid="60" grpId="0" animBg="1"/>
      <p:bldP spid="60" grpId="1" animBg="1"/>
      <p:bldP spid="61" grpId="0" animBg="1"/>
      <p:bldP spid="62" grpId="0" animBg="1"/>
      <p:bldP spid="63" grpId="0" animBg="1"/>
      <p:bldP spid="64" grpId="0" animBg="1" autoUpdateAnimBg="0"/>
      <p:bldP spid="65" grpId="0" animBg="1"/>
      <p:bldP spid="66" grpId="0" animBg="1"/>
      <p:bldP spid="67" grpId="0" animBg="1" autoUpdateAnimBg="0"/>
      <p:bldP spid="68" grpId="0" animBg="1"/>
      <p:bldP spid="69" grpId="0" animBg="1"/>
      <p:bldP spid="70" grpId="0" animBg="1" autoUpdateAnimBg="0"/>
      <p:bldP spid="77" grpId="0" autoUpdateAnimBg="0"/>
      <p:bldP spid="78" grpId="0" autoUpdateAnimBg="0"/>
      <p:bldP spid="79" grpId="0" autoUpdateAnimBg="0"/>
      <p:bldP spid="80" grpId="0" autoUpdateAnimBg="0"/>
      <p:bldP spid="81" grpId="0" autoUpdateAnimBg="0"/>
      <p:bldP spid="82"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 name="图片 20"/>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0" y="-1"/>
            <a:ext cx="9144000" cy="5157148"/>
          </a:xfrm>
          <a:prstGeom prst="rect">
            <a:avLst/>
          </a:prstGeom>
          <a:blipFill dpi="0" rotWithShape="1">
            <a:blip r:embed="rId4" cstate="print">
              <a:alphaModFix amt="29000"/>
              <a:duotone>
                <a:prstClr val="black"/>
                <a:srgbClr val="E4E4E4">
                  <a:tint val="45000"/>
                  <a:satMod val="400000"/>
                </a:srgbClr>
              </a:duotone>
            </a:blip>
            <a:srcRect/>
            <a:tile tx="0" ty="0" sx="100000" sy="100000" flip="none" algn="tl"/>
          </a:blipFill>
        </p:spPr>
      </p:pic>
      <p:grpSp>
        <p:nvGrpSpPr>
          <p:cNvPr id="14" name="组合 13"/>
          <p:cNvGrpSpPr/>
          <p:nvPr/>
        </p:nvGrpSpPr>
        <p:grpSpPr>
          <a:xfrm>
            <a:off x="611559" y="555526"/>
            <a:ext cx="8038665" cy="4248472"/>
            <a:chOff x="1358950" y="1173758"/>
            <a:chExt cx="7072312" cy="3482975"/>
          </a:xfrm>
        </p:grpSpPr>
        <p:sp>
          <p:nvSpPr>
            <p:cNvPr id="15" name="Freeform 5"/>
            <p:cNvSpPr>
              <a:spLocks/>
            </p:cNvSpPr>
            <p:nvPr/>
          </p:nvSpPr>
          <p:spPr bwMode="auto">
            <a:xfrm>
              <a:off x="1358950" y="1173758"/>
              <a:ext cx="7072312" cy="3482975"/>
            </a:xfrm>
            <a:custGeom>
              <a:avLst/>
              <a:gdLst>
                <a:gd name="T0" fmla="*/ 97 w 9549"/>
                <a:gd name="T1" fmla="*/ 0 h 4700"/>
                <a:gd name="T2" fmla="*/ 9452 w 9549"/>
                <a:gd name="T3" fmla="*/ 0 h 4700"/>
                <a:gd name="T4" fmla="*/ 9549 w 9549"/>
                <a:gd name="T5" fmla="*/ 97 h 4700"/>
                <a:gd name="T6" fmla="*/ 9549 w 9549"/>
                <a:gd name="T7" fmla="*/ 4603 h 4700"/>
                <a:gd name="T8" fmla="*/ 9452 w 9549"/>
                <a:gd name="T9" fmla="*/ 4700 h 4700"/>
                <a:gd name="T10" fmla="*/ 97 w 9549"/>
                <a:gd name="T11" fmla="*/ 4700 h 4700"/>
                <a:gd name="T12" fmla="*/ 0 w 9549"/>
                <a:gd name="T13" fmla="*/ 4603 h 4700"/>
                <a:gd name="T14" fmla="*/ 0 w 9549"/>
                <a:gd name="T15" fmla="*/ 97 h 4700"/>
                <a:gd name="T16" fmla="*/ 97 w 9549"/>
                <a:gd name="T17" fmla="*/ 0 h 4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49" h="4700">
                  <a:moveTo>
                    <a:pt x="97" y="0"/>
                  </a:moveTo>
                  <a:lnTo>
                    <a:pt x="9452" y="0"/>
                  </a:lnTo>
                  <a:cubicBezTo>
                    <a:pt x="9505" y="0"/>
                    <a:pt x="9549" y="43"/>
                    <a:pt x="9549" y="97"/>
                  </a:cubicBezTo>
                  <a:lnTo>
                    <a:pt x="9549" y="4603"/>
                  </a:lnTo>
                  <a:cubicBezTo>
                    <a:pt x="9549" y="4656"/>
                    <a:pt x="9505" y="4700"/>
                    <a:pt x="9452" y="4700"/>
                  </a:cubicBezTo>
                  <a:lnTo>
                    <a:pt x="97" y="4700"/>
                  </a:lnTo>
                  <a:cubicBezTo>
                    <a:pt x="44" y="4700"/>
                    <a:pt x="0" y="4656"/>
                    <a:pt x="0" y="4603"/>
                  </a:cubicBezTo>
                  <a:lnTo>
                    <a:pt x="0" y="97"/>
                  </a:lnTo>
                  <a:cubicBezTo>
                    <a:pt x="0" y="43"/>
                    <a:pt x="44" y="0"/>
                    <a:pt x="97" y="0"/>
                  </a:cubicBezTo>
                  <a:close/>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Freeform 8"/>
            <p:cNvSpPr>
              <a:spLocks/>
            </p:cNvSpPr>
            <p:nvPr/>
          </p:nvSpPr>
          <p:spPr bwMode="auto">
            <a:xfrm>
              <a:off x="7851825" y="4077295"/>
              <a:ext cx="579437" cy="579438"/>
            </a:xfrm>
            <a:custGeom>
              <a:avLst/>
              <a:gdLst>
                <a:gd name="T0" fmla="*/ 782 w 782"/>
                <a:gd name="T1" fmla="*/ 0 h 782"/>
                <a:gd name="T2" fmla="*/ 782 w 782"/>
                <a:gd name="T3" fmla="*/ 685 h 782"/>
                <a:gd name="T4" fmla="*/ 685 w 782"/>
                <a:gd name="T5" fmla="*/ 782 h 782"/>
                <a:gd name="T6" fmla="*/ 0 w 782"/>
                <a:gd name="T7" fmla="*/ 782 h 782"/>
                <a:gd name="T8" fmla="*/ 782 w 782"/>
                <a:gd name="T9" fmla="*/ 0 h 782"/>
              </a:gdLst>
              <a:ahLst/>
              <a:cxnLst>
                <a:cxn ang="0">
                  <a:pos x="T0" y="T1"/>
                </a:cxn>
                <a:cxn ang="0">
                  <a:pos x="T2" y="T3"/>
                </a:cxn>
                <a:cxn ang="0">
                  <a:pos x="T4" y="T5"/>
                </a:cxn>
                <a:cxn ang="0">
                  <a:pos x="T6" y="T7"/>
                </a:cxn>
                <a:cxn ang="0">
                  <a:pos x="T8" y="T9"/>
                </a:cxn>
              </a:cxnLst>
              <a:rect l="0" t="0" r="r" b="b"/>
              <a:pathLst>
                <a:path w="782" h="782">
                  <a:moveTo>
                    <a:pt x="782" y="0"/>
                  </a:moveTo>
                  <a:lnTo>
                    <a:pt x="782" y="685"/>
                  </a:lnTo>
                  <a:cubicBezTo>
                    <a:pt x="782" y="738"/>
                    <a:pt x="738" y="782"/>
                    <a:pt x="685" y="782"/>
                  </a:cubicBezTo>
                  <a:lnTo>
                    <a:pt x="0" y="782"/>
                  </a:lnTo>
                  <a:lnTo>
                    <a:pt x="782" y="0"/>
                  </a:ln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grpSp>
      <p:sp>
        <p:nvSpPr>
          <p:cNvPr id="17" name="Freeform 6"/>
          <p:cNvSpPr>
            <a:spLocks/>
          </p:cNvSpPr>
          <p:nvPr/>
        </p:nvSpPr>
        <p:spPr bwMode="auto">
          <a:xfrm>
            <a:off x="513135" y="353913"/>
            <a:ext cx="1610593" cy="201613"/>
          </a:xfrm>
          <a:custGeom>
            <a:avLst/>
            <a:gdLst>
              <a:gd name="T0" fmla="*/ 249 w 3270"/>
              <a:gd name="T1" fmla="*/ 261 h 261"/>
              <a:gd name="T2" fmla="*/ 3270 w 3270"/>
              <a:gd name="T3" fmla="*/ 261 h 261"/>
              <a:gd name="T4" fmla="*/ 3022 w 3270"/>
              <a:gd name="T5" fmla="*/ 0 h 261"/>
              <a:gd name="T6" fmla="*/ 0 w 3270"/>
              <a:gd name="T7" fmla="*/ 0 h 261"/>
              <a:gd name="T8" fmla="*/ 249 w 3270"/>
              <a:gd name="T9" fmla="*/ 261 h 261"/>
            </a:gdLst>
            <a:ahLst/>
            <a:cxnLst>
              <a:cxn ang="0">
                <a:pos x="T0" y="T1"/>
              </a:cxn>
              <a:cxn ang="0">
                <a:pos x="T2" y="T3"/>
              </a:cxn>
              <a:cxn ang="0">
                <a:pos x="T4" y="T5"/>
              </a:cxn>
              <a:cxn ang="0">
                <a:pos x="T6" y="T7"/>
              </a:cxn>
              <a:cxn ang="0">
                <a:pos x="T8" y="T9"/>
              </a:cxn>
            </a:cxnLst>
            <a:rect l="0" t="0" r="r" b="b"/>
            <a:pathLst>
              <a:path w="3270" h="261">
                <a:moveTo>
                  <a:pt x="249" y="261"/>
                </a:moveTo>
                <a:lnTo>
                  <a:pt x="3270" y="261"/>
                </a:lnTo>
                <a:lnTo>
                  <a:pt x="3022" y="0"/>
                </a:lnTo>
                <a:lnTo>
                  <a:pt x="0" y="0"/>
                </a:lnTo>
                <a:lnTo>
                  <a:pt x="249" y="261"/>
                </a:ln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18" name="Freeform 7"/>
          <p:cNvSpPr>
            <a:spLocks/>
          </p:cNvSpPr>
          <p:nvPr/>
        </p:nvSpPr>
        <p:spPr bwMode="auto">
          <a:xfrm>
            <a:off x="513135" y="353913"/>
            <a:ext cx="1450104" cy="1234607"/>
          </a:xfrm>
          <a:custGeom>
            <a:avLst/>
            <a:gdLst>
              <a:gd name="T0" fmla="*/ 3022 w 3022"/>
              <a:gd name="T1" fmla="*/ 0 h 2098"/>
              <a:gd name="T2" fmla="*/ 0 w 3022"/>
              <a:gd name="T3" fmla="*/ 0 h 2098"/>
              <a:gd name="T4" fmla="*/ 0 w 3022"/>
              <a:gd name="T5" fmla="*/ 2098 h 2098"/>
              <a:gd name="T6" fmla="*/ 2165 w 3022"/>
              <a:gd name="T7" fmla="*/ 2098 h 2098"/>
              <a:gd name="T8" fmla="*/ 3022 w 3022"/>
              <a:gd name="T9" fmla="*/ 0 h 2098"/>
            </a:gdLst>
            <a:ahLst/>
            <a:cxnLst>
              <a:cxn ang="0">
                <a:pos x="T0" y="T1"/>
              </a:cxn>
              <a:cxn ang="0">
                <a:pos x="T2" y="T3"/>
              </a:cxn>
              <a:cxn ang="0">
                <a:pos x="T4" y="T5"/>
              </a:cxn>
              <a:cxn ang="0">
                <a:pos x="T6" y="T7"/>
              </a:cxn>
              <a:cxn ang="0">
                <a:pos x="T8" y="T9"/>
              </a:cxn>
            </a:cxnLst>
            <a:rect l="0" t="0" r="r" b="b"/>
            <a:pathLst>
              <a:path w="3022" h="2098">
                <a:moveTo>
                  <a:pt x="3022" y="0"/>
                </a:moveTo>
                <a:lnTo>
                  <a:pt x="0" y="0"/>
                </a:lnTo>
                <a:lnTo>
                  <a:pt x="0" y="2098"/>
                </a:lnTo>
                <a:lnTo>
                  <a:pt x="2165" y="2098"/>
                </a:lnTo>
                <a:lnTo>
                  <a:pt x="3022" y="0"/>
                </a:ln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19" name="Freeform 9"/>
          <p:cNvSpPr>
            <a:spLocks noEditPoints="1"/>
          </p:cNvSpPr>
          <p:nvPr/>
        </p:nvSpPr>
        <p:spPr bwMode="auto">
          <a:xfrm>
            <a:off x="7406060" y="3784500"/>
            <a:ext cx="224266" cy="242052"/>
          </a:xfrm>
          <a:custGeom>
            <a:avLst/>
            <a:gdLst>
              <a:gd name="T0" fmla="*/ 146 w 268"/>
              <a:gd name="T1" fmla="*/ 226 h 268"/>
              <a:gd name="T2" fmla="*/ 125 w 268"/>
              <a:gd name="T3" fmla="*/ 209 h 268"/>
              <a:gd name="T4" fmla="*/ 177 w 268"/>
              <a:gd name="T5" fmla="*/ 148 h 268"/>
              <a:gd name="T6" fmla="*/ 43 w 268"/>
              <a:gd name="T7" fmla="*/ 148 h 268"/>
              <a:gd name="T8" fmla="*/ 43 w 268"/>
              <a:gd name="T9" fmla="*/ 120 h 268"/>
              <a:gd name="T10" fmla="*/ 177 w 268"/>
              <a:gd name="T11" fmla="*/ 120 h 268"/>
              <a:gd name="T12" fmla="*/ 125 w 268"/>
              <a:gd name="T13" fmla="*/ 60 h 268"/>
              <a:gd name="T14" fmla="*/ 146 w 268"/>
              <a:gd name="T15" fmla="*/ 42 h 268"/>
              <a:gd name="T16" fmla="*/ 224 w 268"/>
              <a:gd name="T17" fmla="*/ 134 h 268"/>
              <a:gd name="T18" fmla="*/ 146 w 268"/>
              <a:gd name="T19" fmla="*/ 226 h 268"/>
              <a:gd name="T20" fmla="*/ 134 w 268"/>
              <a:gd name="T21" fmla="*/ 0 h 268"/>
              <a:gd name="T22" fmla="*/ 268 w 268"/>
              <a:gd name="T23" fmla="*/ 134 h 268"/>
              <a:gd name="T24" fmla="*/ 134 w 268"/>
              <a:gd name="T25" fmla="*/ 268 h 268"/>
              <a:gd name="T26" fmla="*/ 0 w 268"/>
              <a:gd name="T27" fmla="*/ 134 h 268"/>
              <a:gd name="T28" fmla="*/ 134 w 268"/>
              <a:gd name="T29" fmla="*/ 0 h 268"/>
              <a:gd name="T30" fmla="*/ 134 w 268"/>
              <a:gd name="T31" fmla="*/ 17 h 268"/>
              <a:gd name="T32" fmla="*/ 250 w 268"/>
              <a:gd name="T33" fmla="*/ 134 h 268"/>
              <a:gd name="T34" fmla="*/ 134 w 268"/>
              <a:gd name="T35" fmla="*/ 251 h 268"/>
              <a:gd name="T36" fmla="*/ 17 w 268"/>
              <a:gd name="T37" fmla="*/ 134 h 268"/>
              <a:gd name="T38" fmla="*/ 134 w 268"/>
              <a:gd name="T39" fmla="*/ 17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8" h="268">
                <a:moveTo>
                  <a:pt x="146" y="226"/>
                </a:moveTo>
                <a:lnTo>
                  <a:pt x="125" y="209"/>
                </a:lnTo>
                <a:lnTo>
                  <a:pt x="177" y="148"/>
                </a:lnTo>
                <a:lnTo>
                  <a:pt x="43" y="148"/>
                </a:lnTo>
                <a:lnTo>
                  <a:pt x="43" y="120"/>
                </a:lnTo>
                <a:lnTo>
                  <a:pt x="177" y="120"/>
                </a:lnTo>
                <a:lnTo>
                  <a:pt x="125" y="60"/>
                </a:lnTo>
                <a:lnTo>
                  <a:pt x="146" y="42"/>
                </a:lnTo>
                <a:lnTo>
                  <a:pt x="224" y="134"/>
                </a:lnTo>
                <a:lnTo>
                  <a:pt x="146" y="226"/>
                </a:lnTo>
                <a:close/>
                <a:moveTo>
                  <a:pt x="134" y="0"/>
                </a:moveTo>
                <a:cubicBezTo>
                  <a:pt x="208" y="0"/>
                  <a:pt x="268" y="60"/>
                  <a:pt x="268" y="134"/>
                </a:cubicBezTo>
                <a:cubicBezTo>
                  <a:pt x="268" y="208"/>
                  <a:pt x="208" y="268"/>
                  <a:pt x="134" y="268"/>
                </a:cubicBezTo>
                <a:cubicBezTo>
                  <a:pt x="60" y="268"/>
                  <a:pt x="0" y="208"/>
                  <a:pt x="0" y="134"/>
                </a:cubicBezTo>
                <a:cubicBezTo>
                  <a:pt x="0" y="60"/>
                  <a:pt x="60" y="0"/>
                  <a:pt x="134" y="0"/>
                </a:cubicBezTo>
                <a:close/>
                <a:moveTo>
                  <a:pt x="134" y="17"/>
                </a:moveTo>
                <a:cubicBezTo>
                  <a:pt x="198" y="17"/>
                  <a:pt x="250" y="70"/>
                  <a:pt x="250" y="134"/>
                </a:cubicBezTo>
                <a:cubicBezTo>
                  <a:pt x="250" y="199"/>
                  <a:pt x="198" y="251"/>
                  <a:pt x="134" y="251"/>
                </a:cubicBezTo>
                <a:cubicBezTo>
                  <a:pt x="69" y="251"/>
                  <a:pt x="17" y="199"/>
                  <a:pt x="17" y="134"/>
                </a:cubicBezTo>
                <a:cubicBezTo>
                  <a:pt x="17" y="70"/>
                  <a:pt x="69" y="17"/>
                  <a:pt x="134" y="17"/>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762725" y="401608"/>
            <a:ext cx="660961" cy="1015663"/>
          </a:xfrm>
          <a:prstGeom prst="rect">
            <a:avLst/>
          </a:prstGeom>
          <a:noFill/>
        </p:spPr>
        <p:txBody>
          <a:bodyPr wrap="square" rtlCol="0">
            <a:spAutoFit/>
          </a:bodyPr>
          <a:lstStyle/>
          <a:p>
            <a:r>
              <a:rPr lang="en-US" altLang="zh-CN" sz="6000" b="1" dirty="0">
                <a:solidFill>
                  <a:srgbClr val="F8F8F8"/>
                </a:solidFill>
                <a:latin typeface="微软雅黑" panose="020B0503020204020204" pitchFamily="34" charset="-122"/>
                <a:ea typeface="微软雅黑" panose="020B0503020204020204" pitchFamily="34" charset="-122"/>
              </a:rPr>
              <a:t>1</a:t>
            </a:r>
            <a:endParaRPr lang="zh-CN" altLang="en-US" sz="6000" b="1" dirty="0">
              <a:solidFill>
                <a:srgbClr val="F8F8F8"/>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1935740" y="853475"/>
            <a:ext cx="6131410" cy="461665"/>
          </a:xfrm>
          <a:prstGeom prst="rect">
            <a:avLst/>
          </a:prstGeom>
          <a:noFill/>
        </p:spPr>
        <p:txBody>
          <a:bodyPr wrap="square" rtlCol="0">
            <a:spAutoFit/>
          </a:bodyPr>
          <a:lstStyle/>
          <a:p>
            <a:pPr lvl="0"/>
            <a:r>
              <a:rPr lang="zh-CN" altLang="zh-CN" sz="2400" b="1" dirty="0" smtClean="0">
                <a:solidFill>
                  <a:srgbClr val="2B2A30"/>
                </a:solidFill>
                <a:latin typeface="微软雅黑" panose="020B0503020204020204" pitchFamily="34" charset="-122"/>
                <a:ea typeface="微软雅黑" panose="020B0503020204020204" pitchFamily="34" charset="-122"/>
              </a:rPr>
              <a:t>农村</a:t>
            </a:r>
            <a:r>
              <a:rPr lang="zh-CN" altLang="zh-CN" sz="2400" b="1" dirty="0">
                <a:solidFill>
                  <a:srgbClr val="2B2A30"/>
                </a:solidFill>
                <a:latin typeface="微软雅黑" panose="020B0503020204020204" pitchFamily="34" charset="-122"/>
                <a:ea typeface="微软雅黑" panose="020B0503020204020204" pitchFamily="34" charset="-122"/>
              </a:rPr>
              <a:t>基层党建，光荣的使命就在我们肩</a:t>
            </a:r>
            <a:r>
              <a:rPr lang="zh-CN" altLang="zh-CN" sz="2400" b="1" dirty="0" smtClean="0">
                <a:solidFill>
                  <a:srgbClr val="2B2A30"/>
                </a:solidFill>
                <a:latin typeface="微软雅黑" panose="020B0503020204020204" pitchFamily="34" charset="-122"/>
                <a:ea typeface="微软雅黑" panose="020B0503020204020204" pitchFamily="34" charset="-122"/>
              </a:rPr>
              <a:t>上</a:t>
            </a:r>
            <a:endParaRPr lang="zh-CN" altLang="en-US" sz="2400" b="1" dirty="0">
              <a:solidFill>
                <a:srgbClr val="2B2A30"/>
              </a:solidFill>
              <a:latin typeface="微软雅黑" panose="020B0503020204020204" pitchFamily="34" charset="-122"/>
              <a:ea typeface="微软雅黑" panose="020B0503020204020204" pitchFamily="34" charset="-122"/>
            </a:endParaRPr>
          </a:p>
        </p:txBody>
      </p:sp>
      <p:sp>
        <p:nvSpPr>
          <p:cNvPr id="4" name="Rectangle 3"/>
          <p:cNvSpPr>
            <a:spLocks noChangeArrowheads="1"/>
          </p:cNvSpPr>
          <p:nvPr/>
        </p:nvSpPr>
        <p:spPr bwMode="auto">
          <a:xfrm>
            <a:off x="1262528" y="1763026"/>
            <a:ext cx="6909871" cy="218777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spAutoFit/>
          </a:bodyPr>
          <a:lstStyle/>
          <a:p>
            <a:pPr marL="0" marR="0" lvl="0" indent="266700" algn="l" defTabSz="914400" rtl="0" eaLnBrk="0" fontAlgn="base" latinLnBrk="0" hangingPunct="0">
              <a:lnSpc>
                <a:spcPct val="150000"/>
              </a:lnSpc>
              <a:spcBef>
                <a:spcPts val="500"/>
              </a:spcBef>
              <a:spcAft>
                <a:spcPct val="0"/>
              </a:spcAft>
              <a:buClrTx/>
              <a:buSzTx/>
              <a:buFontTx/>
              <a:buNone/>
              <a:tabLst/>
            </a:pPr>
            <a:r>
              <a:rPr lang="en-US" altLang="zh-CN" sz="1800" dirty="0" smtClean="0">
                <a:solidFill>
                  <a:srgbClr val="2B2A30"/>
                </a:solidFill>
                <a:latin typeface="微软雅黑" panose="020B0503020204020204" pitchFamily="34" charset="-122"/>
                <a:ea typeface="微软雅黑" panose="020B0503020204020204" pitchFamily="34" charset="-122"/>
              </a:rPr>
              <a:t>   </a:t>
            </a:r>
            <a:r>
              <a:rPr lang="zh-CN" altLang="zh-CN" sz="1800" dirty="0" smtClean="0">
                <a:solidFill>
                  <a:srgbClr val="2B2A30"/>
                </a:solidFill>
                <a:latin typeface="微软雅黑" panose="020B0503020204020204" pitchFamily="34" charset="-122"/>
                <a:ea typeface="微软雅黑" panose="020B0503020204020204" pitchFamily="34" charset="-122"/>
              </a:rPr>
              <a:t>首次</a:t>
            </a:r>
            <a:r>
              <a:rPr lang="zh-CN" altLang="zh-CN" sz="1800" dirty="0">
                <a:solidFill>
                  <a:srgbClr val="2B2A30"/>
                </a:solidFill>
                <a:latin typeface="微软雅黑" panose="020B0503020204020204" pitchFamily="34" charset="-122"/>
                <a:ea typeface="微软雅黑" panose="020B0503020204020204" pitchFamily="34" charset="-122"/>
              </a:rPr>
              <a:t>出现在党的十九大报告中的</a:t>
            </a:r>
            <a:r>
              <a:rPr lang="zh-CN" altLang="en-US" sz="1800" dirty="0">
                <a:solidFill>
                  <a:srgbClr val="2B2A30"/>
                </a:solidFill>
                <a:latin typeface="微软雅黑" panose="020B0503020204020204" pitchFamily="34" charset="-122"/>
                <a:ea typeface="微软雅黑" panose="020B0503020204020204" pitchFamily="34" charset="-122"/>
              </a:rPr>
              <a:t>“乡村振兴战略”为近</a:t>
            </a:r>
            <a:r>
              <a:rPr lang="en-US" altLang="zh-CN" sz="1800" dirty="0">
                <a:solidFill>
                  <a:srgbClr val="2B2A30"/>
                </a:solidFill>
                <a:latin typeface="微软雅黑" panose="020B0503020204020204" pitchFamily="34" charset="-122"/>
                <a:ea typeface="微软雅黑" panose="020B0503020204020204" pitchFamily="34" charset="-122"/>
              </a:rPr>
              <a:t>6</a:t>
            </a:r>
            <a:r>
              <a:rPr lang="zh-CN" altLang="en-US" sz="1800" dirty="0">
                <a:solidFill>
                  <a:srgbClr val="2B2A30"/>
                </a:solidFill>
                <a:latin typeface="微软雅黑" panose="020B0503020204020204" pitchFamily="34" charset="-122"/>
                <a:ea typeface="微软雅黑" panose="020B0503020204020204" pitchFamily="34" charset="-122"/>
              </a:rPr>
              <a:t>亿中国农村人口擘画了宏伟而美好的蓝图</a:t>
            </a:r>
            <a:r>
              <a:rPr lang="zh-CN" altLang="en-US" sz="1800" dirty="0" smtClean="0">
                <a:solidFill>
                  <a:srgbClr val="2B2A30"/>
                </a:solidFill>
                <a:latin typeface="微软雅黑" panose="020B0503020204020204" pitchFamily="34" charset="-122"/>
                <a:ea typeface="微软雅黑" panose="020B0503020204020204" pitchFamily="34" charset="-122"/>
              </a:rPr>
              <a:t>。</a:t>
            </a:r>
            <a:endParaRPr lang="en-US" altLang="zh-CN" sz="1800" dirty="0" smtClean="0">
              <a:solidFill>
                <a:srgbClr val="2B2A30"/>
              </a:solidFill>
              <a:latin typeface="微软雅黑" panose="020B0503020204020204" pitchFamily="34" charset="-122"/>
              <a:ea typeface="微软雅黑" panose="020B0503020204020204" pitchFamily="34" charset="-122"/>
            </a:endParaRPr>
          </a:p>
          <a:p>
            <a:pPr marL="0" marR="0" lvl="0" indent="266700" algn="l" defTabSz="914400" rtl="0" eaLnBrk="0" fontAlgn="base" latinLnBrk="0" hangingPunct="0">
              <a:lnSpc>
                <a:spcPct val="150000"/>
              </a:lnSpc>
              <a:spcBef>
                <a:spcPts val="500"/>
              </a:spcBef>
              <a:spcAft>
                <a:spcPct val="0"/>
              </a:spcAft>
              <a:buClrTx/>
              <a:buSzTx/>
              <a:buFontTx/>
              <a:buNone/>
              <a:tabLst/>
            </a:pPr>
            <a:r>
              <a:rPr lang="zh-CN" altLang="en-US" sz="1800" dirty="0" smtClean="0">
                <a:solidFill>
                  <a:srgbClr val="2B2A30"/>
                </a:solidFill>
                <a:latin typeface="微软雅黑" panose="020B0503020204020204" pitchFamily="34" charset="-122"/>
                <a:ea typeface="微软雅黑" panose="020B0503020204020204" pitchFamily="34" charset="-122"/>
              </a:rPr>
              <a:t>   十九</a:t>
            </a:r>
            <a:r>
              <a:rPr lang="zh-CN" altLang="en-US" sz="1800" dirty="0">
                <a:solidFill>
                  <a:srgbClr val="2B2A30"/>
                </a:solidFill>
                <a:latin typeface="微软雅黑" panose="020B0503020204020204" pitchFamily="34" charset="-122"/>
                <a:ea typeface="微软雅黑" panose="020B0503020204020204" pitchFamily="34" charset="-122"/>
              </a:rPr>
              <a:t>大报告指出，要坚持农业农村优先发展，按照产业兴旺、生态宜居、乡风文明、治理有效、生活富裕的总要求，建立健全城乡融合发展体制机制和政策体系，加快推进农业农村现代化。 </a:t>
            </a:r>
          </a:p>
        </p:txBody>
      </p:sp>
    </p:spTree>
    <p:extLst>
      <p:ext uri="{BB962C8B-B14F-4D97-AF65-F5344CB8AC3E}">
        <p14:creationId xmlns="" xmlns:p14="http://schemas.microsoft.com/office/powerpoint/2010/main" val="1930715977"/>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down)">
                                      <p:cBhvr>
                                        <p:cTn id="11" dur="500"/>
                                        <p:tgtEl>
                                          <p:spTgt spid="17"/>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childTnLst>
                          </p:cTn>
                        </p:par>
                        <p:par>
                          <p:cTn id="16" fill="hold">
                            <p:stCondLst>
                              <p:cond delay="1500"/>
                            </p:stCondLst>
                            <p:childTnLst>
                              <p:par>
                                <p:cTn id="17" presetID="31"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 calcmode="lin" valueType="num">
                                      <p:cBhvr>
                                        <p:cTn id="21" dur="500" fill="hold"/>
                                        <p:tgtEl>
                                          <p:spTgt spid="20"/>
                                        </p:tgtEl>
                                        <p:attrNameLst>
                                          <p:attrName>style.rotation</p:attrName>
                                        </p:attrNameLst>
                                      </p:cBhvr>
                                      <p:tavLst>
                                        <p:tav tm="0">
                                          <p:val>
                                            <p:fltVal val="90"/>
                                          </p:val>
                                        </p:tav>
                                        <p:tav tm="100000">
                                          <p:val>
                                            <p:fltVal val="0"/>
                                          </p:val>
                                        </p:tav>
                                      </p:tavLst>
                                    </p:anim>
                                    <p:animEffect transition="in" filter="fade">
                                      <p:cBhvr>
                                        <p:cTn id="22" dur="500"/>
                                        <p:tgtEl>
                                          <p:spTgt spid="20"/>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left)">
                                      <p:cBhvr>
                                        <p:cTn id="26" dur="500"/>
                                        <p:tgtEl>
                                          <p:spTgt spid="29"/>
                                        </p:tgtEl>
                                      </p:cBhvr>
                                    </p:animEffect>
                                  </p:childTnLst>
                                </p:cTn>
                              </p:par>
                            </p:childTnLst>
                          </p:cTn>
                        </p:par>
                        <p:par>
                          <p:cTn id="27" fill="hold">
                            <p:stCondLst>
                              <p:cond delay="2500"/>
                            </p:stCondLst>
                            <p:childTnLst>
                              <p:par>
                                <p:cTn id="28" presetID="16" presetClass="entr" presetSubtype="21" fill="hold" grpId="0" nodeType="after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arn(inVertical)">
                                      <p:cBhvr>
                                        <p:cTn id="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0" grpId="0"/>
      <p:bldP spid="29"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文本框 10"/>
          <p:cNvSpPr txBox="1">
            <a:spLocks noChangeArrowheads="1"/>
          </p:cNvSpPr>
          <p:nvPr/>
        </p:nvSpPr>
        <p:spPr bwMode="auto">
          <a:xfrm>
            <a:off x="971600" y="208664"/>
            <a:ext cx="6192688" cy="346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a:latin typeface="+mn-ea"/>
                <a:ea typeface="+mn-ea"/>
              </a:rPr>
              <a:t>农村基层党建，光荣的使命就在我们肩</a:t>
            </a:r>
            <a:r>
              <a:rPr lang="zh-CN" altLang="zh-CN" sz="1800" b="1" dirty="0" smtClean="0">
                <a:latin typeface="+mn-ea"/>
                <a:ea typeface="+mn-ea"/>
              </a:rPr>
              <a:t>上</a:t>
            </a:r>
            <a:r>
              <a:rPr lang="en-US" altLang="zh-CN" sz="1600" b="1" dirty="0" smtClean="0">
                <a:latin typeface="宋体" panose="02010600030101010101" pitchFamily="2" charset="-122"/>
              </a:rPr>
              <a:t>——</a:t>
            </a:r>
            <a:r>
              <a:rPr lang="zh-CN" altLang="en-US" sz="1600" b="1" dirty="0" smtClean="0">
                <a:latin typeface="宋体" panose="02010600030101010101" pitchFamily="2" charset="-122"/>
              </a:rPr>
              <a:t>把握形势</a:t>
            </a:r>
            <a:endParaRPr lang="zh-CN" altLang="en-US" sz="1600" b="1" dirty="0">
              <a:latin typeface="宋体" panose="02010600030101010101" pitchFamily="2" charset="-122"/>
              <a:sym typeface="+mn-lt"/>
            </a:endParaRPr>
          </a:p>
        </p:txBody>
      </p:sp>
      <p:sp>
        <p:nvSpPr>
          <p:cNvPr id="108" name="矩形 2"/>
          <p:cNvSpPr>
            <a:spLocks noChangeArrowheads="1"/>
          </p:cNvSpPr>
          <p:nvPr/>
        </p:nvSpPr>
        <p:spPr bwMode="auto">
          <a:xfrm>
            <a:off x="3814763" y="2060996"/>
            <a:ext cx="5329237" cy="2166937"/>
          </a:xfrm>
          <a:prstGeom prst="rect">
            <a:avLst/>
          </a:prstGeom>
          <a:solidFill>
            <a:srgbClr val="FF0000"/>
          </a:solidFill>
          <a:ln>
            <a:noFill/>
          </a:ln>
          <a:extLst/>
        </p:spPr>
        <p:txBody>
          <a:bodyPr/>
          <a:lstStyle/>
          <a:p>
            <a:pPr eaLnBrk="1" hangingPunct="1"/>
            <a:endParaRPr lang="zh-CN" altLang="zh-CN">
              <a:solidFill>
                <a:srgbClr val="000000"/>
              </a:solidFill>
            </a:endParaRPr>
          </a:p>
        </p:txBody>
      </p:sp>
      <p:sp>
        <p:nvSpPr>
          <p:cNvPr id="109" name="矩形 3"/>
          <p:cNvSpPr>
            <a:spLocks noChangeArrowheads="1"/>
          </p:cNvSpPr>
          <p:nvPr/>
        </p:nvSpPr>
        <p:spPr bwMode="auto">
          <a:xfrm>
            <a:off x="0" y="3802484"/>
            <a:ext cx="3814763" cy="425450"/>
          </a:xfrm>
          <a:prstGeom prst="rect">
            <a:avLst/>
          </a:prstGeom>
          <a:solidFill>
            <a:srgbClr val="FFC000"/>
          </a:solidFill>
          <a:ln>
            <a:noFill/>
          </a:ln>
          <a:extLst/>
        </p:spPr>
        <p:txBody>
          <a:bodyPr/>
          <a:lstStyle/>
          <a:p>
            <a:pPr eaLnBrk="1" hangingPunct="1"/>
            <a:endParaRPr lang="zh-CN" altLang="zh-CN">
              <a:solidFill>
                <a:srgbClr val="000000"/>
              </a:solidFill>
            </a:endParaRPr>
          </a:p>
        </p:txBody>
      </p:sp>
      <p:cxnSp>
        <p:nvCxnSpPr>
          <p:cNvPr id="110" name="直接连接符 4"/>
          <p:cNvCxnSpPr>
            <a:cxnSpLocks noChangeShapeType="1"/>
          </p:cNvCxnSpPr>
          <p:nvPr/>
        </p:nvCxnSpPr>
        <p:spPr bwMode="auto">
          <a:xfrm>
            <a:off x="4139952" y="2859782"/>
            <a:ext cx="0" cy="914048"/>
          </a:xfrm>
          <a:prstGeom prst="line">
            <a:avLst/>
          </a:prstGeom>
          <a:noFill/>
          <a:ln w="9525">
            <a:solidFill>
              <a:schemeClr val="bg1"/>
            </a:solidFill>
            <a:round/>
            <a:headEnd/>
            <a:tailEnd/>
          </a:ln>
          <a:extLst>
            <a:ext uri="{909E8E84-426E-40DD-AFC4-6F175D3DCCD1}">
              <a14:hiddenFill xmlns="" xmlns:a14="http://schemas.microsoft.com/office/drawing/2010/main">
                <a:noFill/>
              </a14:hiddenFill>
            </a:ext>
          </a:extLst>
        </p:spPr>
      </p:cxnSp>
      <p:sp>
        <p:nvSpPr>
          <p:cNvPr id="111" name="矩形 5"/>
          <p:cNvSpPr>
            <a:spLocks noChangeArrowheads="1"/>
          </p:cNvSpPr>
          <p:nvPr/>
        </p:nvSpPr>
        <p:spPr bwMode="auto">
          <a:xfrm>
            <a:off x="4331284" y="2859782"/>
            <a:ext cx="4389492" cy="9233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1200" spc="100" dirty="0">
                <a:solidFill>
                  <a:schemeClr val="bg1"/>
                </a:solidFill>
              </a:rPr>
              <a:t>十九大报告指出，农业农村农民问题是关系国计民生的根本性问题，必须始终把解决好“三农”问题作为全党工作重中之重</a:t>
            </a:r>
            <a:r>
              <a:rPr lang="zh-CN" altLang="zh-CN" sz="1200" dirty="0">
                <a:solidFill>
                  <a:schemeClr val="bg1"/>
                </a:solidFill>
              </a:rPr>
              <a:t>。</a:t>
            </a:r>
          </a:p>
        </p:txBody>
      </p:sp>
      <p:sp>
        <p:nvSpPr>
          <p:cNvPr id="113" name="矩形 7"/>
          <p:cNvSpPr>
            <a:spLocks noChangeArrowheads="1"/>
          </p:cNvSpPr>
          <p:nvPr/>
        </p:nvSpPr>
        <p:spPr bwMode="auto">
          <a:xfrm>
            <a:off x="4269848" y="2345679"/>
            <a:ext cx="3954929"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r>
              <a:rPr lang="zh-CN" altLang="zh-CN" b="1" dirty="0" smtClean="0">
                <a:solidFill>
                  <a:schemeClr val="bg1"/>
                </a:solidFill>
              </a:rPr>
              <a:t>一</a:t>
            </a:r>
            <a:r>
              <a:rPr lang="zh-CN" altLang="en-US" b="1" dirty="0" smtClean="0">
                <a:solidFill>
                  <a:schemeClr val="bg1"/>
                </a:solidFill>
              </a:rPr>
              <a:t>、</a:t>
            </a:r>
            <a:r>
              <a:rPr lang="zh-CN" altLang="zh-CN" b="1" dirty="0" smtClean="0">
                <a:solidFill>
                  <a:schemeClr val="bg1"/>
                </a:solidFill>
              </a:rPr>
              <a:t>坚持</a:t>
            </a:r>
            <a:r>
              <a:rPr lang="zh-CN" altLang="zh-CN" b="1" dirty="0">
                <a:solidFill>
                  <a:schemeClr val="bg1"/>
                </a:solidFill>
              </a:rPr>
              <a:t>了一个重要的地位不变——重中之重。</a:t>
            </a:r>
            <a:endParaRPr lang="zh-CN" altLang="zh-CN" dirty="0">
              <a:solidFill>
                <a:schemeClr val="bg1"/>
              </a:solidFill>
            </a:endParaRPr>
          </a:p>
        </p:txBody>
      </p:sp>
      <p:sp>
        <p:nvSpPr>
          <p:cNvPr id="16" name="矩形 15"/>
          <p:cNvSpPr/>
          <p:nvPr/>
        </p:nvSpPr>
        <p:spPr>
          <a:xfrm>
            <a:off x="827584" y="1183853"/>
            <a:ext cx="7130548" cy="307777"/>
          </a:xfrm>
          <a:prstGeom prst="rect">
            <a:avLst/>
          </a:prstGeom>
        </p:spPr>
        <p:txBody>
          <a:bodyPr wrap="square">
            <a:spAutoFit/>
          </a:bodyPr>
          <a:lstStyle/>
          <a:p>
            <a:r>
              <a:rPr lang="zh-CN" altLang="zh-CN" b="1" dirty="0" smtClean="0">
                <a:latin typeface="+mn-ea"/>
              </a:rPr>
              <a:t>在</a:t>
            </a:r>
            <a:r>
              <a:rPr lang="zh-CN" altLang="zh-CN" b="1" dirty="0">
                <a:latin typeface="+mn-ea"/>
              </a:rPr>
              <a:t>报告第五部分第（三）条，原文共</a:t>
            </a:r>
            <a:r>
              <a:rPr lang="en-US" altLang="zh-CN" b="1" dirty="0">
                <a:latin typeface="+mn-ea"/>
              </a:rPr>
              <a:t>389</a:t>
            </a:r>
            <a:r>
              <a:rPr lang="zh-CN" altLang="en-US" b="1" dirty="0">
                <a:latin typeface="+mn-ea"/>
              </a:rPr>
              <a:t>字，我们要把握五个</a:t>
            </a:r>
            <a:r>
              <a:rPr lang="zh-CN" altLang="en-US" b="1" dirty="0" smtClean="0">
                <a:latin typeface="+mn-ea"/>
              </a:rPr>
              <a:t>重点</a:t>
            </a:r>
            <a:r>
              <a:rPr lang="en-US" altLang="zh-CN" b="1" dirty="0" smtClean="0">
                <a:latin typeface="+mn-ea"/>
              </a:rPr>
              <a:t>:</a:t>
            </a:r>
            <a:endParaRPr lang="zh-CN" altLang="en-US" b="1" dirty="0">
              <a:latin typeface="+mn-ea"/>
              <a:cs typeface="+mn-ea"/>
              <a:sym typeface="+mn-lt"/>
            </a:endParaRPr>
          </a:p>
        </p:txBody>
      </p:sp>
      <p:pic>
        <p:nvPicPr>
          <p:cNvPr id="3" name="图片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827584" y="2067694"/>
            <a:ext cx="2983598" cy="1729887"/>
          </a:xfrm>
          <a:prstGeom prst="rect">
            <a:avLst/>
          </a:prstGeom>
        </p:spPr>
      </p:pic>
    </p:spTree>
    <p:extLst>
      <p:ext uri="{BB962C8B-B14F-4D97-AF65-F5344CB8AC3E}">
        <p14:creationId xmlns="" xmlns:p14="http://schemas.microsoft.com/office/powerpoint/2010/main" val="2990305915"/>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09"/>
                                        </p:tgtEl>
                                        <p:attrNameLst>
                                          <p:attrName>style.visibility</p:attrName>
                                        </p:attrNameLst>
                                      </p:cBhvr>
                                      <p:to>
                                        <p:strVal val="visible"/>
                                      </p:to>
                                    </p:set>
                                    <p:anim calcmode="lin" valueType="num">
                                      <p:cBhvr additive="base">
                                        <p:cTn id="10" dur="500" fill="hold"/>
                                        <p:tgtEl>
                                          <p:spTgt spid="109"/>
                                        </p:tgtEl>
                                        <p:attrNameLst>
                                          <p:attrName>ppt_x</p:attrName>
                                        </p:attrNameLst>
                                      </p:cBhvr>
                                      <p:tavLst>
                                        <p:tav tm="0">
                                          <p:val>
                                            <p:strVal val="0-#ppt_w/2"/>
                                          </p:val>
                                        </p:tav>
                                        <p:tav tm="100000">
                                          <p:val>
                                            <p:strVal val="#ppt_x"/>
                                          </p:val>
                                        </p:tav>
                                      </p:tavLst>
                                    </p:anim>
                                    <p:anim calcmode="lin" valueType="num">
                                      <p:cBhvr additive="base">
                                        <p:cTn id="11" dur="500" fill="hold"/>
                                        <p:tgtEl>
                                          <p:spTgt spid="10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08"/>
                                        </p:tgtEl>
                                        <p:attrNameLst>
                                          <p:attrName>style.visibility</p:attrName>
                                        </p:attrNameLst>
                                      </p:cBhvr>
                                      <p:to>
                                        <p:strVal val="visible"/>
                                      </p:to>
                                    </p:set>
                                    <p:anim calcmode="lin" valueType="num">
                                      <p:cBhvr additive="base">
                                        <p:cTn id="14" dur="500" fill="hold"/>
                                        <p:tgtEl>
                                          <p:spTgt spid="108"/>
                                        </p:tgtEl>
                                        <p:attrNameLst>
                                          <p:attrName>ppt_x</p:attrName>
                                        </p:attrNameLst>
                                      </p:cBhvr>
                                      <p:tavLst>
                                        <p:tav tm="0">
                                          <p:val>
                                            <p:strVal val="1+#ppt_w/2"/>
                                          </p:val>
                                        </p:tav>
                                        <p:tav tm="100000">
                                          <p:val>
                                            <p:strVal val="#ppt_x"/>
                                          </p:val>
                                        </p:tav>
                                      </p:tavLst>
                                    </p:anim>
                                    <p:anim calcmode="lin" valueType="num">
                                      <p:cBhvr additive="base">
                                        <p:cTn id="15" dur="500" fill="hold"/>
                                        <p:tgtEl>
                                          <p:spTgt spid="108"/>
                                        </p:tgtEl>
                                        <p:attrNameLst>
                                          <p:attrName>ppt_y</p:attrName>
                                        </p:attrNameLst>
                                      </p:cBhvr>
                                      <p:tavLst>
                                        <p:tav tm="0">
                                          <p:val>
                                            <p:strVal val="#ppt_y"/>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8"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0-#ppt_w/2"/>
                                          </p:val>
                                        </p:tav>
                                        <p:tav tm="100000">
                                          <p:val>
                                            <p:strVal val="#ppt_x"/>
                                          </p:val>
                                        </p:tav>
                                      </p:tavLst>
                                    </p:anim>
                                    <p:anim calcmode="lin" valueType="num">
                                      <p:cBhvr additive="base">
                                        <p:cTn id="24" dur="500" fill="hold"/>
                                        <p:tgtEl>
                                          <p:spTgt spid="16"/>
                                        </p:tgtEl>
                                        <p:attrNameLst>
                                          <p:attrName>ppt_y</p:attrName>
                                        </p:attrNameLst>
                                      </p:cBhvr>
                                      <p:tavLst>
                                        <p:tav tm="0">
                                          <p:val>
                                            <p:strVal val="#ppt_y"/>
                                          </p:val>
                                        </p:tav>
                                        <p:tav tm="100000">
                                          <p:val>
                                            <p:strVal val="#ppt_y"/>
                                          </p:val>
                                        </p:tav>
                                      </p:tavLst>
                                    </p:anim>
                                  </p:childTnLst>
                                </p:cTn>
                              </p:par>
                              <p:par>
                                <p:cTn id="25" presetID="22" presetClass="entr" presetSubtype="1" fill="hold" nodeType="withEffect">
                                  <p:stCondLst>
                                    <p:cond delay="500"/>
                                  </p:stCondLst>
                                  <p:childTnLst>
                                    <p:set>
                                      <p:cBhvr>
                                        <p:cTn id="26" dur="1" fill="hold">
                                          <p:stCondLst>
                                            <p:cond delay="0"/>
                                          </p:stCondLst>
                                        </p:cTn>
                                        <p:tgtEl>
                                          <p:spTgt spid="110"/>
                                        </p:tgtEl>
                                        <p:attrNameLst>
                                          <p:attrName>style.visibility</p:attrName>
                                        </p:attrNameLst>
                                      </p:cBhvr>
                                      <p:to>
                                        <p:strVal val="visible"/>
                                      </p:to>
                                    </p:set>
                                    <p:animEffect transition="in" filter="wipe(up)">
                                      <p:cBhvr>
                                        <p:cTn id="27" dur="500"/>
                                        <p:tgtEl>
                                          <p:spTgt spid="110"/>
                                        </p:tgtEl>
                                      </p:cBhvr>
                                    </p:animEffect>
                                  </p:childTnLst>
                                </p:cTn>
                              </p:par>
                              <p:par>
                                <p:cTn id="28" presetID="10" presetClass="entr" presetSubtype="0" fill="hold" grpId="0" nodeType="withEffect">
                                  <p:stCondLst>
                                    <p:cond delay="600"/>
                                  </p:stCondLst>
                                  <p:childTnLst>
                                    <p:set>
                                      <p:cBhvr>
                                        <p:cTn id="29" dur="1" fill="hold">
                                          <p:stCondLst>
                                            <p:cond delay="0"/>
                                          </p:stCondLst>
                                        </p:cTn>
                                        <p:tgtEl>
                                          <p:spTgt spid="113"/>
                                        </p:tgtEl>
                                        <p:attrNameLst>
                                          <p:attrName>style.visibility</p:attrName>
                                        </p:attrNameLst>
                                      </p:cBhvr>
                                      <p:to>
                                        <p:strVal val="visible"/>
                                      </p:to>
                                    </p:set>
                                    <p:animEffect transition="in" filter="fade">
                                      <p:cBhvr>
                                        <p:cTn id="30" dur="500"/>
                                        <p:tgtEl>
                                          <p:spTgt spid="113"/>
                                        </p:tgtEl>
                                      </p:cBhvr>
                                    </p:animEffect>
                                  </p:childTnLst>
                                </p:cTn>
                              </p:par>
                              <p:par>
                                <p:cTn id="31" presetID="12" presetClass="entr" presetSubtype="8" fill="hold" grpId="0" nodeType="withEffect">
                                  <p:stCondLst>
                                    <p:cond delay="800"/>
                                  </p:stCondLst>
                                  <p:childTnLst>
                                    <p:set>
                                      <p:cBhvr>
                                        <p:cTn id="32" dur="1" fill="hold">
                                          <p:stCondLst>
                                            <p:cond delay="0"/>
                                          </p:stCondLst>
                                        </p:cTn>
                                        <p:tgtEl>
                                          <p:spTgt spid="111"/>
                                        </p:tgtEl>
                                        <p:attrNameLst>
                                          <p:attrName>style.visibility</p:attrName>
                                        </p:attrNameLst>
                                      </p:cBhvr>
                                      <p:to>
                                        <p:strVal val="visible"/>
                                      </p:to>
                                    </p:set>
                                    <p:anim calcmode="lin" valueType="num">
                                      <p:cBhvr additive="base">
                                        <p:cTn id="33" dur="500"/>
                                        <p:tgtEl>
                                          <p:spTgt spid="111"/>
                                        </p:tgtEl>
                                        <p:attrNameLst>
                                          <p:attrName>ppt_x</p:attrName>
                                        </p:attrNameLst>
                                      </p:cBhvr>
                                      <p:tavLst>
                                        <p:tav tm="0">
                                          <p:val>
                                            <p:strVal val="#ppt_x-#ppt_w*1.125000"/>
                                          </p:val>
                                        </p:tav>
                                        <p:tav tm="100000">
                                          <p:val>
                                            <p:strVal val="#ppt_x"/>
                                          </p:val>
                                        </p:tav>
                                      </p:tavLst>
                                    </p:anim>
                                    <p:animEffect transition="in" filter="wipe(right)">
                                      <p:cBhvr>
                                        <p:cTn id="34"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108" grpId="0" animBg="1" autoUpdateAnimBg="0"/>
      <p:bldP spid="109" grpId="0" animBg="1" autoUpdateAnimBg="0"/>
      <p:bldP spid="111" grpId="0" autoUpdateAnimBg="0"/>
      <p:bldP spid="113" grpId="0" autoUpdateAnimBg="0"/>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26"/>
          <p:cNvGrpSpPr>
            <a:grpSpLocks/>
          </p:cNvGrpSpPr>
          <p:nvPr/>
        </p:nvGrpSpPr>
        <p:grpSpPr bwMode="auto">
          <a:xfrm>
            <a:off x="4388971" y="2080868"/>
            <a:ext cx="3495397" cy="1236761"/>
            <a:chOff x="-26994" y="-52659"/>
            <a:chExt cx="1800775" cy="1609411"/>
          </a:xfrm>
        </p:grpSpPr>
        <p:sp>
          <p:nvSpPr>
            <p:cNvPr id="71"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endParaRPr lang="zh-CN" altLang="en-US"/>
            </a:p>
          </p:txBody>
        </p:sp>
        <p:sp>
          <p:nvSpPr>
            <p:cNvPr id="72" name="右箭头 55"/>
            <p:cNvSpPr>
              <a:spLocks/>
            </p:cNvSpPr>
            <p:nvPr/>
          </p:nvSpPr>
          <p:spPr bwMode="auto">
            <a:xfrm>
              <a:off x="-26994" y="-52659"/>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FFC000"/>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r>
                <a:rPr lang="en-US" altLang="zh-CN" dirty="0"/>
                <a:t>2003</a:t>
              </a:r>
              <a:r>
                <a:rPr lang="zh-CN" altLang="zh-CN" dirty="0"/>
                <a:t>年</a:t>
              </a:r>
              <a:r>
                <a:rPr lang="en-US" altLang="zh-CN" dirty="0"/>
                <a:t>1</a:t>
              </a:r>
              <a:r>
                <a:rPr lang="zh-CN" altLang="zh-CN" dirty="0"/>
                <a:t>月</a:t>
              </a:r>
              <a:r>
                <a:rPr lang="en-US" altLang="zh-CN" dirty="0"/>
                <a:t>7</a:t>
              </a:r>
              <a:r>
                <a:rPr lang="zh-CN" altLang="zh-CN" dirty="0"/>
                <a:t>日至</a:t>
              </a:r>
              <a:r>
                <a:rPr lang="en-US" altLang="zh-CN" dirty="0"/>
                <a:t>8</a:t>
              </a:r>
              <a:r>
                <a:rPr lang="zh-CN" altLang="zh-CN" dirty="0"/>
                <a:t>日</a:t>
              </a:r>
              <a:endParaRPr lang="zh-CN" altLang="en-US" dirty="0"/>
            </a:p>
          </p:txBody>
        </p:sp>
      </p:grpSp>
      <p:grpSp>
        <p:nvGrpSpPr>
          <p:cNvPr id="74" name="组合 32"/>
          <p:cNvGrpSpPr>
            <a:grpSpLocks/>
          </p:cNvGrpSpPr>
          <p:nvPr/>
        </p:nvGrpSpPr>
        <p:grpSpPr bwMode="auto">
          <a:xfrm>
            <a:off x="1300355" y="2102204"/>
            <a:ext cx="3446081" cy="1236761"/>
            <a:chOff x="0" y="0"/>
            <a:chExt cx="1773781" cy="1609411"/>
          </a:xfrm>
        </p:grpSpPr>
        <p:sp>
          <p:nvSpPr>
            <p:cNvPr id="76"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endParaRPr lang="zh-CN" altLang="en-US"/>
            </a:p>
          </p:txBody>
        </p:sp>
        <p:sp>
          <p:nvSpPr>
            <p:cNvPr id="77"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FF0000"/>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r>
                <a:rPr lang="en-US" altLang="zh-CN" dirty="0"/>
                <a:t>2002</a:t>
              </a:r>
              <a:r>
                <a:rPr lang="zh-CN" altLang="zh-CN" dirty="0"/>
                <a:t>年</a:t>
              </a:r>
              <a:r>
                <a:rPr lang="en-US" altLang="zh-CN" dirty="0"/>
                <a:t>12</a:t>
              </a:r>
              <a:r>
                <a:rPr lang="zh-CN" altLang="zh-CN" dirty="0"/>
                <a:t>月</a:t>
              </a:r>
              <a:r>
                <a:rPr lang="en-US" altLang="zh-CN" dirty="0"/>
                <a:t>26</a:t>
              </a:r>
              <a:r>
                <a:rPr lang="zh-CN" altLang="zh-CN" dirty="0"/>
                <a:t>日</a:t>
              </a:r>
              <a:endParaRPr lang="zh-CN" altLang="en-US" dirty="0"/>
            </a:p>
          </p:txBody>
        </p:sp>
      </p:grpSp>
      <p:cxnSp>
        <p:nvCxnSpPr>
          <p:cNvPr id="78" name="直接连接符 36"/>
          <p:cNvCxnSpPr>
            <a:cxnSpLocks noChangeShapeType="1"/>
          </p:cNvCxnSpPr>
          <p:nvPr/>
        </p:nvCxnSpPr>
        <p:spPr bwMode="auto">
          <a:xfrm flipV="1">
            <a:off x="1688178" y="1201552"/>
            <a:ext cx="0" cy="874713"/>
          </a:xfrm>
          <a:prstGeom prst="line">
            <a:avLst/>
          </a:prstGeom>
          <a:noFill/>
          <a:ln w="6350">
            <a:solidFill>
              <a:srgbClr val="003860">
                <a:alpha val="98038"/>
              </a:srgbClr>
            </a:solidFill>
            <a:prstDash val="sysDash"/>
            <a:round/>
            <a:headEnd type="oval" w="med" len="med"/>
            <a:tailEnd type="oval" w="med" len="med"/>
          </a:ln>
          <a:extLst>
            <a:ext uri="{909E8E84-426E-40DD-AFC4-6F175D3DCCD1}">
              <a14:hiddenFill xmlns="" xmlns:a14="http://schemas.microsoft.com/office/drawing/2010/main">
                <a:noFill/>
              </a14:hiddenFill>
            </a:ext>
          </a:extLst>
        </p:spPr>
      </p:cxnSp>
      <p:sp>
        <p:nvSpPr>
          <p:cNvPr id="79" name="矩形 1"/>
          <p:cNvSpPr>
            <a:spLocks noChangeArrowheads="1"/>
          </p:cNvSpPr>
          <p:nvPr/>
        </p:nvSpPr>
        <p:spPr bwMode="auto">
          <a:xfrm>
            <a:off x="1835474" y="1082458"/>
            <a:ext cx="2564653" cy="10618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dirty="0"/>
              <a:t>中共中央政治局会议首次提出要把农业农村农民问题作为全党工作的重中之重。</a:t>
            </a:r>
          </a:p>
        </p:txBody>
      </p:sp>
      <p:cxnSp>
        <p:nvCxnSpPr>
          <p:cNvPr id="82" name="直接连接符 40"/>
          <p:cNvCxnSpPr>
            <a:cxnSpLocks noChangeShapeType="1"/>
          </p:cNvCxnSpPr>
          <p:nvPr/>
        </p:nvCxnSpPr>
        <p:spPr bwMode="auto">
          <a:xfrm flipV="1">
            <a:off x="4461027" y="1201551"/>
            <a:ext cx="0" cy="874713"/>
          </a:xfrm>
          <a:prstGeom prst="line">
            <a:avLst/>
          </a:prstGeom>
          <a:noFill/>
          <a:ln w="6350">
            <a:solidFill>
              <a:srgbClr val="003860">
                <a:alpha val="98038"/>
              </a:srgbClr>
            </a:solidFill>
            <a:prstDash val="sysDash"/>
            <a:round/>
            <a:headEnd type="oval" w="med" len="med"/>
            <a:tailEnd type="oval" w="med" len="med"/>
          </a:ln>
          <a:extLst>
            <a:ext uri="{909E8E84-426E-40DD-AFC4-6F175D3DCCD1}">
              <a14:hiddenFill xmlns="" xmlns:a14="http://schemas.microsoft.com/office/drawing/2010/main">
                <a:noFill/>
              </a14:hiddenFill>
            </a:ext>
          </a:extLst>
        </p:spPr>
      </p:cxnSp>
      <p:sp>
        <p:nvSpPr>
          <p:cNvPr id="85" name="矩形 1"/>
          <p:cNvSpPr>
            <a:spLocks noChangeArrowheads="1"/>
          </p:cNvSpPr>
          <p:nvPr/>
        </p:nvSpPr>
        <p:spPr bwMode="auto">
          <a:xfrm>
            <a:off x="4613104" y="1100681"/>
            <a:ext cx="2558366" cy="10618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dirty="0"/>
              <a:t>中央农村工作会议召开</a:t>
            </a:r>
            <a:r>
              <a:rPr lang="zh-CN" altLang="zh-CN" dirty="0" smtClean="0"/>
              <a:t>， “</a:t>
            </a:r>
            <a:r>
              <a:rPr lang="zh-CN" altLang="zh-CN" dirty="0"/>
              <a:t>重中之重”拉开了新世纪“三农”工作突破性前进的序幕。</a:t>
            </a:r>
          </a:p>
        </p:txBody>
      </p:sp>
      <p:sp>
        <p:nvSpPr>
          <p:cNvPr id="2" name="矩形 1"/>
          <p:cNvSpPr/>
          <p:nvPr/>
        </p:nvSpPr>
        <p:spPr>
          <a:xfrm>
            <a:off x="971600" y="3705294"/>
            <a:ext cx="7056784" cy="738664"/>
          </a:xfrm>
          <a:prstGeom prst="rect">
            <a:avLst/>
          </a:prstGeom>
        </p:spPr>
        <p:txBody>
          <a:bodyPr wrap="square">
            <a:spAutoFit/>
          </a:bodyPr>
          <a:lstStyle/>
          <a:p>
            <a:pPr indent="266700">
              <a:lnSpc>
                <a:spcPct val="150000"/>
              </a:lnSpc>
            </a:pPr>
            <a:r>
              <a:rPr lang="zh-CN" altLang="zh-CN" kern="0" dirty="0">
                <a:latin typeface="微软雅黑" panose="020B0503020204020204" pitchFamily="34" charset="-122"/>
                <a:ea typeface="微软雅黑" panose="020B0503020204020204" pitchFamily="34" charset="-122"/>
                <a:cs typeface="宋体" panose="02010600030101010101" pitchFamily="2" charset="-122"/>
              </a:rPr>
              <a:t>十九大继续坚持“三农”工作“重中之重”的重要地位，没有因为城镇化已经达到</a:t>
            </a:r>
            <a:r>
              <a:rPr lang="en-US" altLang="zh-CN" b="1" kern="0" dirty="0">
                <a:solidFill>
                  <a:srgbClr val="FF0000"/>
                </a:solidFill>
                <a:latin typeface="微软雅黑" panose="020B0503020204020204" pitchFamily="34" charset="-122"/>
                <a:ea typeface="微软雅黑" panose="020B0503020204020204" pitchFamily="34" charset="-122"/>
                <a:cs typeface="宋体" panose="02010600030101010101" pitchFamily="2" charset="-122"/>
              </a:rPr>
              <a:t>57.35%</a:t>
            </a:r>
            <a:r>
              <a:rPr lang="zh-CN" altLang="zh-CN" kern="0" dirty="0">
                <a:latin typeface="微软雅黑" panose="020B0503020204020204" pitchFamily="34" charset="-122"/>
                <a:ea typeface="微软雅黑" panose="020B0503020204020204" pitchFamily="34" charset="-122"/>
                <a:cs typeface="宋体" panose="02010600030101010101" pitchFamily="2" charset="-122"/>
              </a:rPr>
              <a:t>而对农村的重视丝毫松懈。</a:t>
            </a:r>
            <a:endParaRPr lang="zh-CN" altLang="zh-CN"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7" name="文本框 10"/>
          <p:cNvSpPr txBox="1">
            <a:spLocks noChangeArrowheads="1"/>
          </p:cNvSpPr>
          <p:nvPr/>
        </p:nvSpPr>
        <p:spPr bwMode="auto">
          <a:xfrm>
            <a:off x="971600" y="208664"/>
            <a:ext cx="6480720" cy="346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a:latin typeface="+mn-ea"/>
                <a:ea typeface="+mn-ea"/>
              </a:rPr>
              <a:t>农村基层党建，光荣的使命就在我们肩</a:t>
            </a:r>
            <a:r>
              <a:rPr lang="zh-CN" altLang="zh-CN" sz="1800" b="1" dirty="0" smtClean="0">
                <a:latin typeface="+mn-ea"/>
                <a:ea typeface="+mn-ea"/>
              </a:rPr>
              <a:t>上</a:t>
            </a:r>
            <a:endParaRPr lang="zh-CN" altLang="en-US" sz="1800" b="1" dirty="0">
              <a:latin typeface="+mn-ea"/>
              <a:ea typeface="+mn-ea"/>
              <a:sym typeface="+mn-lt"/>
            </a:endParaRPr>
          </a:p>
        </p:txBody>
      </p:sp>
    </p:spTree>
    <p:extLst>
      <p:ext uri="{BB962C8B-B14F-4D97-AF65-F5344CB8AC3E}">
        <p14:creationId xmlns="" xmlns:p14="http://schemas.microsoft.com/office/powerpoint/2010/main" val="931868690"/>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60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2100"/>
                            </p:stCondLst>
                            <p:childTnLst>
                              <p:par>
                                <p:cTn id="9" presetID="2" presetClass="entr" presetSubtype="8" fill="hold" nodeType="afterEffect">
                                  <p:stCondLst>
                                    <p:cond delay="0"/>
                                  </p:stCondLst>
                                  <p:childTnLst>
                                    <p:set>
                                      <p:cBhvr>
                                        <p:cTn id="10" dur="1" fill="hold">
                                          <p:stCondLst>
                                            <p:cond delay="0"/>
                                          </p:stCondLst>
                                        </p:cTn>
                                        <p:tgtEl>
                                          <p:spTgt spid="74"/>
                                        </p:tgtEl>
                                        <p:attrNameLst>
                                          <p:attrName>style.visibility</p:attrName>
                                        </p:attrNameLst>
                                      </p:cBhvr>
                                      <p:to>
                                        <p:strVal val="visible"/>
                                      </p:to>
                                    </p:set>
                                    <p:anim calcmode="lin" valueType="num">
                                      <p:cBhvr additive="base">
                                        <p:cTn id="11" dur="500" fill="hold"/>
                                        <p:tgtEl>
                                          <p:spTgt spid="74"/>
                                        </p:tgtEl>
                                        <p:attrNameLst>
                                          <p:attrName>ppt_x</p:attrName>
                                        </p:attrNameLst>
                                      </p:cBhvr>
                                      <p:tavLst>
                                        <p:tav tm="0">
                                          <p:val>
                                            <p:strVal val="0-#ppt_w/2"/>
                                          </p:val>
                                        </p:tav>
                                        <p:tav tm="100000">
                                          <p:val>
                                            <p:strVal val="#ppt_x"/>
                                          </p:val>
                                        </p:tav>
                                      </p:tavLst>
                                    </p:anim>
                                    <p:anim calcmode="lin" valueType="num">
                                      <p:cBhvr additive="base">
                                        <p:cTn id="12" dur="500" fill="hold"/>
                                        <p:tgtEl>
                                          <p:spTgt spid="74"/>
                                        </p:tgtEl>
                                        <p:attrNameLst>
                                          <p:attrName>ppt_y</p:attrName>
                                        </p:attrNameLst>
                                      </p:cBhvr>
                                      <p:tavLst>
                                        <p:tav tm="0">
                                          <p:val>
                                            <p:strVal val="#ppt_y"/>
                                          </p:val>
                                        </p:tav>
                                        <p:tav tm="100000">
                                          <p:val>
                                            <p:strVal val="#ppt_y"/>
                                          </p:val>
                                        </p:tav>
                                      </p:tavLst>
                                    </p:anim>
                                  </p:childTnLst>
                                </p:cTn>
                              </p:par>
                            </p:childTnLst>
                          </p:cTn>
                        </p:par>
                        <p:par>
                          <p:cTn id="13" fill="hold">
                            <p:stCondLst>
                              <p:cond delay="2600"/>
                            </p:stCondLst>
                            <p:childTnLst>
                              <p:par>
                                <p:cTn id="14" presetID="22" presetClass="entr" presetSubtype="4" fill="hold" nodeType="after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wipe(down)">
                                      <p:cBhvr>
                                        <p:cTn id="16" dur="500"/>
                                        <p:tgtEl>
                                          <p:spTgt spid="78"/>
                                        </p:tgtEl>
                                      </p:cBhvr>
                                    </p:animEffect>
                                  </p:childTnLst>
                                </p:cTn>
                              </p:par>
                            </p:childTnLst>
                          </p:cTn>
                        </p:par>
                        <p:par>
                          <p:cTn id="17" fill="hold">
                            <p:stCondLst>
                              <p:cond delay="3100"/>
                            </p:stCondLst>
                            <p:childTnLst>
                              <p:par>
                                <p:cTn id="18" presetID="2" presetClass="entr" presetSubtype="8" fill="hold" grpId="0" nodeType="after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additive="base">
                                        <p:cTn id="20" dur="300" fill="hold"/>
                                        <p:tgtEl>
                                          <p:spTgt spid="79"/>
                                        </p:tgtEl>
                                        <p:attrNameLst>
                                          <p:attrName>ppt_x</p:attrName>
                                        </p:attrNameLst>
                                      </p:cBhvr>
                                      <p:tavLst>
                                        <p:tav tm="0">
                                          <p:val>
                                            <p:strVal val="0-#ppt_w/2"/>
                                          </p:val>
                                        </p:tav>
                                        <p:tav tm="100000">
                                          <p:val>
                                            <p:strVal val="#ppt_x"/>
                                          </p:val>
                                        </p:tav>
                                      </p:tavLst>
                                    </p:anim>
                                    <p:anim calcmode="lin" valueType="num">
                                      <p:cBhvr additive="base">
                                        <p:cTn id="21" dur="300" fill="hold"/>
                                        <p:tgtEl>
                                          <p:spTgt spid="79"/>
                                        </p:tgtEl>
                                        <p:attrNameLst>
                                          <p:attrName>ppt_y</p:attrName>
                                        </p:attrNameLst>
                                      </p:cBhvr>
                                      <p:tavLst>
                                        <p:tav tm="0">
                                          <p:val>
                                            <p:strVal val="#ppt_y"/>
                                          </p:val>
                                        </p:tav>
                                        <p:tav tm="100000">
                                          <p:val>
                                            <p:strVal val="#ppt_y"/>
                                          </p:val>
                                        </p:tav>
                                      </p:tavLst>
                                    </p:anim>
                                  </p:childTnLst>
                                </p:cTn>
                              </p:par>
                            </p:childTnLst>
                          </p:cTn>
                        </p:par>
                        <p:par>
                          <p:cTn id="22" fill="hold">
                            <p:stCondLst>
                              <p:cond delay="3400"/>
                            </p:stCondLst>
                            <p:childTnLst>
                              <p:par>
                                <p:cTn id="23" presetID="2" presetClass="entr" presetSubtype="8" fill="hold" nodeType="afterEffect">
                                  <p:stCondLst>
                                    <p:cond delay="0"/>
                                  </p:stCondLst>
                                  <p:childTnLst>
                                    <p:set>
                                      <p:cBhvr>
                                        <p:cTn id="24" dur="1" fill="hold">
                                          <p:stCondLst>
                                            <p:cond delay="0"/>
                                          </p:stCondLst>
                                        </p:cTn>
                                        <p:tgtEl>
                                          <p:spTgt spid="69"/>
                                        </p:tgtEl>
                                        <p:attrNameLst>
                                          <p:attrName>style.visibility</p:attrName>
                                        </p:attrNameLst>
                                      </p:cBhvr>
                                      <p:to>
                                        <p:strVal val="visible"/>
                                      </p:to>
                                    </p:set>
                                    <p:anim calcmode="lin" valueType="num">
                                      <p:cBhvr additive="base">
                                        <p:cTn id="25" dur="500" fill="hold"/>
                                        <p:tgtEl>
                                          <p:spTgt spid="69"/>
                                        </p:tgtEl>
                                        <p:attrNameLst>
                                          <p:attrName>ppt_x</p:attrName>
                                        </p:attrNameLst>
                                      </p:cBhvr>
                                      <p:tavLst>
                                        <p:tav tm="0">
                                          <p:val>
                                            <p:strVal val="0-#ppt_w/2"/>
                                          </p:val>
                                        </p:tav>
                                        <p:tav tm="100000">
                                          <p:val>
                                            <p:strVal val="#ppt_x"/>
                                          </p:val>
                                        </p:tav>
                                      </p:tavLst>
                                    </p:anim>
                                    <p:anim calcmode="lin" valueType="num">
                                      <p:cBhvr additive="base">
                                        <p:cTn id="26" dur="500" fill="hold"/>
                                        <p:tgtEl>
                                          <p:spTgt spid="69"/>
                                        </p:tgtEl>
                                        <p:attrNameLst>
                                          <p:attrName>ppt_y</p:attrName>
                                        </p:attrNameLst>
                                      </p:cBhvr>
                                      <p:tavLst>
                                        <p:tav tm="0">
                                          <p:val>
                                            <p:strVal val="#ppt_y"/>
                                          </p:val>
                                        </p:tav>
                                        <p:tav tm="100000">
                                          <p:val>
                                            <p:strVal val="#ppt_y"/>
                                          </p:val>
                                        </p:tav>
                                      </p:tavLst>
                                    </p:anim>
                                  </p:childTnLst>
                                </p:cTn>
                              </p:par>
                            </p:childTnLst>
                          </p:cTn>
                        </p:par>
                        <p:par>
                          <p:cTn id="27" fill="hold">
                            <p:stCondLst>
                              <p:cond delay="3900"/>
                            </p:stCondLst>
                            <p:childTnLst>
                              <p:par>
                                <p:cTn id="28" presetID="22" presetClass="entr" presetSubtype="4" fill="hold" nodeType="afterEffect">
                                  <p:stCondLst>
                                    <p:cond delay="0"/>
                                  </p:stCondLst>
                                  <p:childTnLst>
                                    <p:set>
                                      <p:cBhvr>
                                        <p:cTn id="29" dur="1" fill="hold">
                                          <p:stCondLst>
                                            <p:cond delay="0"/>
                                          </p:stCondLst>
                                        </p:cTn>
                                        <p:tgtEl>
                                          <p:spTgt spid="82"/>
                                        </p:tgtEl>
                                        <p:attrNameLst>
                                          <p:attrName>style.visibility</p:attrName>
                                        </p:attrNameLst>
                                      </p:cBhvr>
                                      <p:to>
                                        <p:strVal val="visible"/>
                                      </p:to>
                                    </p:set>
                                    <p:animEffect transition="in" filter="wipe(down)">
                                      <p:cBhvr>
                                        <p:cTn id="30" dur="500"/>
                                        <p:tgtEl>
                                          <p:spTgt spid="82"/>
                                        </p:tgtEl>
                                      </p:cBhvr>
                                    </p:animEffect>
                                  </p:childTnLst>
                                </p:cTn>
                              </p:par>
                            </p:childTnLst>
                          </p:cTn>
                        </p:par>
                        <p:par>
                          <p:cTn id="31" fill="hold">
                            <p:stCondLst>
                              <p:cond delay="4400"/>
                            </p:stCondLst>
                            <p:childTnLst>
                              <p:par>
                                <p:cTn id="32" presetID="2" presetClass="entr" presetSubtype="8" fill="hold" grpId="0" nodeType="afterEffect">
                                  <p:stCondLst>
                                    <p:cond delay="0"/>
                                  </p:stCondLst>
                                  <p:childTnLst>
                                    <p:set>
                                      <p:cBhvr>
                                        <p:cTn id="33" dur="1" fill="hold">
                                          <p:stCondLst>
                                            <p:cond delay="0"/>
                                          </p:stCondLst>
                                        </p:cTn>
                                        <p:tgtEl>
                                          <p:spTgt spid="85"/>
                                        </p:tgtEl>
                                        <p:attrNameLst>
                                          <p:attrName>style.visibility</p:attrName>
                                        </p:attrNameLst>
                                      </p:cBhvr>
                                      <p:to>
                                        <p:strVal val="visible"/>
                                      </p:to>
                                    </p:set>
                                    <p:anim calcmode="lin" valueType="num">
                                      <p:cBhvr additive="base">
                                        <p:cTn id="34" dur="300" fill="hold"/>
                                        <p:tgtEl>
                                          <p:spTgt spid="85"/>
                                        </p:tgtEl>
                                        <p:attrNameLst>
                                          <p:attrName>ppt_x</p:attrName>
                                        </p:attrNameLst>
                                      </p:cBhvr>
                                      <p:tavLst>
                                        <p:tav tm="0">
                                          <p:val>
                                            <p:strVal val="0-#ppt_w/2"/>
                                          </p:val>
                                        </p:tav>
                                        <p:tav tm="100000">
                                          <p:val>
                                            <p:strVal val="#ppt_x"/>
                                          </p:val>
                                        </p:tav>
                                      </p:tavLst>
                                    </p:anim>
                                    <p:anim calcmode="lin" valueType="num">
                                      <p:cBhvr additive="base">
                                        <p:cTn id="35" dur="300" fill="hold"/>
                                        <p:tgtEl>
                                          <p:spTgt spid="85"/>
                                        </p:tgtEl>
                                        <p:attrNameLst>
                                          <p:attrName>ppt_y</p:attrName>
                                        </p:attrNameLst>
                                      </p:cBhvr>
                                      <p:tavLst>
                                        <p:tav tm="0">
                                          <p:val>
                                            <p:strVal val="#ppt_y"/>
                                          </p:val>
                                        </p:tav>
                                        <p:tav tm="100000">
                                          <p:val>
                                            <p:strVal val="#ppt_y"/>
                                          </p:val>
                                        </p:tav>
                                      </p:tavLst>
                                    </p:anim>
                                  </p:childTnLst>
                                </p:cTn>
                              </p:par>
                            </p:childTnLst>
                          </p:cTn>
                        </p:par>
                        <p:par>
                          <p:cTn id="36" fill="hold">
                            <p:stCondLst>
                              <p:cond delay="4700"/>
                            </p:stCondLst>
                            <p:childTnLst>
                              <p:par>
                                <p:cTn id="37" presetID="22" presetClass="entr" presetSubtype="1" fill="hold" grpId="0"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up)">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utoUpdateAnimBg="0"/>
      <p:bldP spid="85" grpId="0" autoUpdateAnimBg="0"/>
      <p:bldP spid="2"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 name="图片 79"/>
          <p:cNvPicPr>
            <a:picLocks noChangeAspect="1"/>
          </p:cNvPicPr>
          <p:nvPr/>
        </p:nvPicPr>
        <p:blipFill>
          <a:blip r:embed="rId3" cstate="print"/>
          <a:srcRect/>
          <a:stretch>
            <a:fillRect/>
          </a:stretch>
        </p:blipFill>
        <p:spPr bwMode="auto">
          <a:xfrm>
            <a:off x="0" y="1253728"/>
            <a:ext cx="4067944" cy="2260997"/>
          </a:xfrm>
          <a:prstGeom prst="rect">
            <a:avLst/>
          </a:prstGeom>
          <a:noFill/>
          <a:ln w="9525">
            <a:noFill/>
            <a:miter lim="800000"/>
            <a:headEnd/>
            <a:tailEnd/>
          </a:ln>
        </p:spPr>
      </p:pic>
      <p:sp>
        <p:nvSpPr>
          <p:cNvPr id="81" name="矩形 80"/>
          <p:cNvSpPr/>
          <p:nvPr/>
        </p:nvSpPr>
        <p:spPr>
          <a:xfrm>
            <a:off x="4067944" y="1253728"/>
            <a:ext cx="5076056" cy="2260997"/>
          </a:xfrm>
          <a:prstGeom prst="rect">
            <a:avLst/>
          </a:prstGeom>
          <a:solidFill>
            <a:srgbClr val="FF0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zh-CN" altLang="en-US" dirty="0"/>
          </a:p>
        </p:txBody>
      </p:sp>
      <p:sp>
        <p:nvSpPr>
          <p:cNvPr id="82" name="矩形 81"/>
          <p:cNvSpPr>
            <a:spLocks noChangeArrowheads="1"/>
          </p:cNvSpPr>
          <p:nvPr/>
        </p:nvSpPr>
        <p:spPr bwMode="auto">
          <a:xfrm>
            <a:off x="4381842" y="1563638"/>
            <a:ext cx="4176464" cy="284687"/>
          </a:xfrm>
          <a:prstGeom prst="rect">
            <a:avLst/>
          </a:prstGeom>
          <a:noFill/>
          <a:ln w="9525">
            <a:noFill/>
            <a:miter lim="800000"/>
            <a:headEnd/>
            <a:tailEnd/>
          </a:ln>
        </p:spPr>
        <p:txBody>
          <a:bodyPr wrap="square" lIns="68573" tIns="34287" rIns="68573" bIns="34287">
            <a:spAutoFit/>
          </a:bodyPr>
          <a:lstStyle/>
          <a:p>
            <a:r>
              <a:rPr lang="zh-CN" altLang="zh-CN" b="1" dirty="0" smtClean="0">
                <a:solidFill>
                  <a:schemeClr val="bg1"/>
                </a:solidFill>
              </a:rPr>
              <a:t>二</a:t>
            </a:r>
            <a:r>
              <a:rPr lang="zh-CN" altLang="en-US" b="1" dirty="0" smtClean="0">
                <a:solidFill>
                  <a:schemeClr val="bg1"/>
                </a:solidFill>
              </a:rPr>
              <a:t>、</a:t>
            </a:r>
            <a:r>
              <a:rPr lang="zh-CN" altLang="zh-CN" b="1" dirty="0" smtClean="0">
                <a:solidFill>
                  <a:schemeClr val="bg1"/>
                </a:solidFill>
              </a:rPr>
              <a:t>提出</a:t>
            </a:r>
            <a:r>
              <a:rPr lang="zh-CN" altLang="zh-CN" b="1" dirty="0">
                <a:solidFill>
                  <a:schemeClr val="bg1"/>
                </a:solidFill>
              </a:rPr>
              <a:t>了一个重要的新战略——乡村振兴战略。</a:t>
            </a:r>
            <a:endParaRPr lang="zh-CN" altLang="zh-CN" dirty="0">
              <a:solidFill>
                <a:schemeClr val="bg1"/>
              </a:solidFill>
            </a:endParaRPr>
          </a:p>
        </p:txBody>
      </p:sp>
      <p:sp>
        <p:nvSpPr>
          <p:cNvPr id="83" name="矩形 47"/>
          <p:cNvSpPr>
            <a:spLocks noChangeArrowheads="1"/>
          </p:cNvSpPr>
          <p:nvPr/>
        </p:nvSpPr>
        <p:spPr bwMode="auto">
          <a:xfrm>
            <a:off x="539552" y="3859256"/>
            <a:ext cx="7848872" cy="715574"/>
          </a:xfrm>
          <a:prstGeom prst="rect">
            <a:avLst/>
          </a:prstGeom>
          <a:noFill/>
          <a:ln>
            <a:noFill/>
          </a:ln>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en-US" altLang="zh-CN" sz="1400" dirty="0" smtClean="0"/>
              <a:t>       </a:t>
            </a:r>
            <a:r>
              <a:rPr lang="zh-CN" altLang="zh-CN" sz="1400" dirty="0" smtClean="0"/>
              <a:t>随着</a:t>
            </a:r>
            <a:r>
              <a:rPr lang="zh-CN" altLang="zh-CN" sz="1400" dirty="0"/>
              <a:t>城乡一体化进程的加速，使农村成为更加美丽宜居的国民生产生活新空间，乡村振兴战略可以说恰逢其时。</a:t>
            </a:r>
          </a:p>
        </p:txBody>
      </p:sp>
      <p:sp>
        <p:nvSpPr>
          <p:cNvPr id="12" name="文本框 10"/>
          <p:cNvSpPr txBox="1">
            <a:spLocks noChangeArrowheads="1"/>
          </p:cNvSpPr>
          <p:nvPr/>
        </p:nvSpPr>
        <p:spPr bwMode="auto">
          <a:xfrm>
            <a:off x="1032787" y="195486"/>
            <a:ext cx="6851581" cy="346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mn-ea"/>
                <a:ea typeface="+mn-ea"/>
              </a:rPr>
              <a:t>农村基层党建，光荣的使命就</a:t>
            </a:r>
            <a:r>
              <a:rPr lang="zh-CN" altLang="zh-CN" sz="1800" b="1" dirty="0">
                <a:latin typeface="+mn-ea"/>
                <a:ea typeface="+mn-ea"/>
              </a:rPr>
              <a:t>在我们肩</a:t>
            </a:r>
            <a:r>
              <a:rPr lang="zh-CN" altLang="zh-CN" sz="1800" b="1" dirty="0" smtClean="0">
                <a:latin typeface="+mn-ea"/>
                <a:ea typeface="+mn-ea"/>
              </a:rPr>
              <a:t>上</a:t>
            </a:r>
            <a:endParaRPr lang="zh-CN" altLang="en-US" sz="1800" b="1" dirty="0">
              <a:latin typeface="+mn-ea"/>
              <a:ea typeface="+mn-ea"/>
              <a:sym typeface="+mn-lt"/>
            </a:endParaRPr>
          </a:p>
        </p:txBody>
      </p:sp>
      <p:cxnSp>
        <p:nvCxnSpPr>
          <p:cNvPr id="13" name="直接连接符 4"/>
          <p:cNvCxnSpPr>
            <a:cxnSpLocks noChangeShapeType="1"/>
          </p:cNvCxnSpPr>
          <p:nvPr/>
        </p:nvCxnSpPr>
        <p:spPr bwMode="auto">
          <a:xfrm>
            <a:off x="4355976" y="1995776"/>
            <a:ext cx="0" cy="1371497"/>
          </a:xfrm>
          <a:prstGeom prst="line">
            <a:avLst/>
          </a:prstGeom>
          <a:noFill/>
          <a:ln w="9525">
            <a:solidFill>
              <a:schemeClr val="bg1"/>
            </a:solidFill>
            <a:round/>
            <a:headEnd/>
            <a:tailEnd/>
          </a:ln>
          <a:extLst>
            <a:ext uri="{909E8E84-426E-40DD-AFC4-6F175D3DCCD1}">
              <a14:hiddenFill xmlns="" xmlns:a14="http://schemas.microsoft.com/office/drawing/2010/main">
                <a:noFill/>
              </a14:hiddenFill>
            </a:ext>
          </a:extLst>
        </p:spPr>
      </p:cxnSp>
      <p:sp>
        <p:nvSpPr>
          <p:cNvPr id="2" name="矩形 1"/>
          <p:cNvSpPr/>
          <p:nvPr/>
        </p:nvSpPr>
        <p:spPr>
          <a:xfrm>
            <a:off x="4381842" y="1942861"/>
            <a:ext cx="4582646" cy="1477328"/>
          </a:xfrm>
          <a:prstGeom prst="rect">
            <a:avLst/>
          </a:prstGeom>
        </p:spPr>
        <p:txBody>
          <a:bodyPr wrap="square">
            <a:spAutoFit/>
          </a:bodyPr>
          <a:lstStyle/>
          <a:p>
            <a:pPr indent="266700">
              <a:lnSpc>
                <a:spcPct val="150000"/>
              </a:lnSpc>
            </a:pPr>
            <a:r>
              <a:rPr lang="en-US" altLang="zh-CN" sz="1200" kern="0" dirty="0">
                <a:latin typeface="微软雅黑" panose="020B0503020204020204" pitchFamily="34" charset="-122"/>
                <a:ea typeface="微软雅黑" panose="020B0503020204020204" pitchFamily="34" charset="-122"/>
                <a:cs typeface="宋体" panose="02010600030101010101" pitchFamily="2" charset="-122"/>
              </a:rPr>
              <a:t>2005</a:t>
            </a:r>
            <a:r>
              <a:rPr lang="zh-CN" altLang="zh-CN" sz="1200" kern="0" dirty="0">
                <a:latin typeface="微软雅黑" panose="020B0503020204020204" pitchFamily="34" charset="-122"/>
                <a:ea typeface="微软雅黑" panose="020B0503020204020204" pitchFamily="34" charset="-122"/>
                <a:cs typeface="宋体" panose="02010600030101010101" pitchFamily="2" charset="-122"/>
              </a:rPr>
              <a:t>年</a:t>
            </a:r>
            <a:r>
              <a:rPr lang="en-US" altLang="zh-CN" sz="1200" kern="0" dirty="0">
                <a:latin typeface="微软雅黑" panose="020B0503020204020204" pitchFamily="34" charset="-122"/>
                <a:ea typeface="微软雅黑" panose="020B0503020204020204" pitchFamily="34" charset="-122"/>
                <a:cs typeface="宋体" panose="02010600030101010101" pitchFamily="2" charset="-122"/>
              </a:rPr>
              <a:t>10</a:t>
            </a:r>
            <a:r>
              <a:rPr lang="zh-CN" altLang="zh-CN" sz="1200" kern="0" dirty="0">
                <a:latin typeface="微软雅黑" panose="020B0503020204020204" pitchFamily="34" charset="-122"/>
                <a:ea typeface="微软雅黑" panose="020B0503020204020204" pitchFamily="34" charset="-122"/>
                <a:cs typeface="宋体" panose="02010600030101010101" pitchFamily="2" charset="-122"/>
              </a:rPr>
              <a:t>月召开的中国共产党十六届五中全会通过《十一五规划纲要建议》，提出要按照“生产发展、生活宽裕、乡风文明、村容整洁、管理民主”的要求，扎实推进社会主义新农村建设，由此拉开这十年来轰轰烈烈的新农村建设运动，开启了以工补农、以城带乡的新篇章，农村生产生活发生了明显改变。</a:t>
            </a:r>
            <a:endParaRPr lang="zh-CN" altLang="zh-CN" sz="12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 xmlns:p14="http://schemas.microsoft.com/office/powerpoint/2010/main" val="3094605391"/>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80"/>
                                        </p:tgtEl>
                                        <p:attrNameLst>
                                          <p:attrName>style.visibility</p:attrName>
                                        </p:attrNameLst>
                                      </p:cBhvr>
                                      <p:to>
                                        <p:strVal val="visible"/>
                                      </p:to>
                                    </p:set>
                                    <p:animEffect transition="in" filter="wipe(right)">
                                      <p:cBhvr>
                                        <p:cTn id="11" dur="1000"/>
                                        <p:tgtEl>
                                          <p:spTgt spid="80"/>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81"/>
                                        </p:tgtEl>
                                        <p:attrNameLst>
                                          <p:attrName>style.visibility</p:attrName>
                                        </p:attrNameLst>
                                      </p:cBhvr>
                                      <p:to>
                                        <p:strVal val="visible"/>
                                      </p:to>
                                    </p:set>
                                    <p:animEffect transition="in" filter="wipe(left)">
                                      <p:cBhvr>
                                        <p:cTn id="14" dur="1000"/>
                                        <p:tgtEl>
                                          <p:spTgt spid="81"/>
                                        </p:tgtEl>
                                      </p:cBhvr>
                                    </p:animEffect>
                                  </p:childTnLst>
                                </p:cTn>
                              </p:par>
                            </p:childTnLst>
                          </p:cTn>
                        </p:par>
                        <p:par>
                          <p:cTn id="15" fill="hold">
                            <p:stCondLst>
                              <p:cond delay="1500"/>
                            </p:stCondLst>
                            <p:childTnLst>
                              <p:par>
                                <p:cTn id="16" presetID="14" presetClass="entr" presetSubtype="10" fill="hold" grpId="0" nodeType="afterEffect">
                                  <p:stCondLst>
                                    <p:cond delay="0"/>
                                  </p:stCondLst>
                                  <p:childTnLst>
                                    <p:set>
                                      <p:cBhvr>
                                        <p:cTn id="17" dur="1" fill="hold">
                                          <p:stCondLst>
                                            <p:cond delay="0"/>
                                          </p:stCondLst>
                                        </p:cTn>
                                        <p:tgtEl>
                                          <p:spTgt spid="82"/>
                                        </p:tgtEl>
                                        <p:attrNameLst>
                                          <p:attrName>style.visibility</p:attrName>
                                        </p:attrNameLst>
                                      </p:cBhvr>
                                      <p:to>
                                        <p:strVal val="visible"/>
                                      </p:to>
                                    </p:set>
                                    <p:animEffect transition="in" filter="randombar(horizontal)">
                                      <p:cBhvr>
                                        <p:cTn id="18" dur="750"/>
                                        <p:tgtEl>
                                          <p:spTgt spid="82"/>
                                        </p:tgtEl>
                                      </p:cBhvr>
                                    </p:animEffect>
                                  </p:childTnLst>
                                </p:cTn>
                              </p:par>
                              <p:par>
                                <p:cTn id="19" presetID="22" presetClass="entr" presetSubtype="1" fill="hold" nodeType="withEffect">
                                  <p:stCondLst>
                                    <p:cond delay="500"/>
                                  </p:stCondLst>
                                  <p:childTnLst>
                                    <p:set>
                                      <p:cBhvr>
                                        <p:cTn id="20" dur="1" fill="hold">
                                          <p:stCondLst>
                                            <p:cond delay="0"/>
                                          </p:stCondLst>
                                        </p:cTn>
                                        <p:tgtEl>
                                          <p:spTgt spid="13"/>
                                        </p:tgtEl>
                                        <p:attrNameLst>
                                          <p:attrName>style.visibility</p:attrName>
                                        </p:attrNameLst>
                                      </p:cBhvr>
                                      <p:to>
                                        <p:strVal val="visible"/>
                                      </p:to>
                                    </p:set>
                                    <p:animEffect transition="in" filter="wipe(up)">
                                      <p:cBhvr>
                                        <p:cTn id="21" dur="500"/>
                                        <p:tgtEl>
                                          <p:spTgt spid="13"/>
                                        </p:tgtEl>
                                      </p:cBhvr>
                                    </p:animEffect>
                                  </p:childTnLst>
                                </p:cTn>
                              </p:par>
                              <p:par>
                                <p:cTn id="22" presetID="22" presetClass="entr" presetSubtype="1" fill="hold" grpId="0" nodeType="withEffect">
                                  <p:stCondLst>
                                    <p:cond delay="500"/>
                                  </p:stCondLst>
                                  <p:childTnLst>
                                    <p:set>
                                      <p:cBhvr>
                                        <p:cTn id="23" dur="1" fill="hold">
                                          <p:stCondLst>
                                            <p:cond delay="0"/>
                                          </p:stCondLst>
                                        </p:cTn>
                                        <p:tgtEl>
                                          <p:spTgt spid="2"/>
                                        </p:tgtEl>
                                        <p:attrNameLst>
                                          <p:attrName>style.visibility</p:attrName>
                                        </p:attrNameLst>
                                      </p:cBhvr>
                                      <p:to>
                                        <p:strVal val="visible"/>
                                      </p:to>
                                    </p:set>
                                    <p:animEffect transition="in" filter="wipe(up)">
                                      <p:cBhvr>
                                        <p:cTn id="24" dur="500"/>
                                        <p:tgtEl>
                                          <p:spTgt spid="2"/>
                                        </p:tgtEl>
                                      </p:cBhvr>
                                    </p:animEffect>
                                  </p:childTnLst>
                                </p:cTn>
                              </p:par>
                            </p:childTnLst>
                          </p:cTn>
                        </p:par>
                        <p:par>
                          <p:cTn id="25" fill="hold">
                            <p:stCondLst>
                              <p:cond delay="2500"/>
                            </p:stCondLst>
                            <p:childTnLst>
                              <p:par>
                                <p:cTn id="26" presetID="16" presetClass="entr" presetSubtype="37" fill="hold" grpId="0" nodeType="afterEffect">
                                  <p:stCondLst>
                                    <p:cond delay="0"/>
                                  </p:stCondLst>
                                  <p:childTnLst>
                                    <p:set>
                                      <p:cBhvr>
                                        <p:cTn id="27" dur="1" fill="hold">
                                          <p:stCondLst>
                                            <p:cond delay="0"/>
                                          </p:stCondLst>
                                        </p:cTn>
                                        <p:tgtEl>
                                          <p:spTgt spid="83"/>
                                        </p:tgtEl>
                                        <p:attrNameLst>
                                          <p:attrName>style.visibility</p:attrName>
                                        </p:attrNameLst>
                                      </p:cBhvr>
                                      <p:to>
                                        <p:strVal val="visible"/>
                                      </p:to>
                                    </p:set>
                                    <p:animEffect transition="in" filter="barn(outVertical)">
                                      <p:cBhvr>
                                        <p:cTn id="28"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p:bldP spid="83" grpId="0"/>
      <p:bldP spid="12"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文本框 10"/>
          <p:cNvSpPr txBox="1">
            <a:spLocks noChangeArrowheads="1"/>
          </p:cNvSpPr>
          <p:nvPr/>
        </p:nvSpPr>
        <p:spPr bwMode="auto">
          <a:xfrm>
            <a:off x="971600" y="208664"/>
            <a:ext cx="6624736" cy="346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a:latin typeface="+mn-ea"/>
                <a:ea typeface="+mn-ea"/>
              </a:rPr>
              <a:t>农村基层党建，光荣的使命就在我们肩</a:t>
            </a:r>
            <a:r>
              <a:rPr lang="zh-CN" altLang="zh-CN" sz="1800" b="1" dirty="0" smtClean="0">
                <a:latin typeface="+mn-ea"/>
                <a:ea typeface="+mn-ea"/>
              </a:rPr>
              <a:t>上</a:t>
            </a:r>
            <a:endParaRPr lang="zh-CN" altLang="en-US" sz="1800" b="1" dirty="0">
              <a:latin typeface="+mn-ea"/>
              <a:ea typeface="+mn-ea"/>
              <a:sym typeface="+mn-lt"/>
            </a:endParaRPr>
          </a:p>
        </p:txBody>
      </p:sp>
      <p:sp>
        <p:nvSpPr>
          <p:cNvPr id="15" name="Freeform 19"/>
          <p:cNvSpPr>
            <a:spLocks/>
          </p:cNvSpPr>
          <p:nvPr/>
        </p:nvSpPr>
        <p:spPr bwMode="auto">
          <a:xfrm>
            <a:off x="2895291" y="3723179"/>
            <a:ext cx="1807570" cy="1420843"/>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16" name="Freeform 20"/>
          <p:cNvSpPr>
            <a:spLocks/>
          </p:cNvSpPr>
          <p:nvPr/>
        </p:nvSpPr>
        <p:spPr bwMode="auto">
          <a:xfrm>
            <a:off x="4688826" y="3821630"/>
            <a:ext cx="1400040" cy="550320"/>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18" name="Freeform 22"/>
          <p:cNvSpPr>
            <a:spLocks/>
          </p:cNvSpPr>
          <p:nvPr/>
        </p:nvSpPr>
        <p:spPr bwMode="auto">
          <a:xfrm>
            <a:off x="3930242" y="2541237"/>
            <a:ext cx="554903" cy="1280393"/>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19" name="Freeform 23"/>
          <p:cNvSpPr>
            <a:spLocks/>
          </p:cNvSpPr>
          <p:nvPr/>
        </p:nvSpPr>
        <p:spPr bwMode="auto">
          <a:xfrm>
            <a:off x="5110223" y="3065719"/>
            <a:ext cx="1225999" cy="1243483"/>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20" name="Freeform 24"/>
          <p:cNvSpPr>
            <a:spLocks/>
          </p:cNvSpPr>
          <p:nvPr/>
        </p:nvSpPr>
        <p:spPr bwMode="auto">
          <a:xfrm>
            <a:off x="3090543" y="2045154"/>
            <a:ext cx="1117279" cy="723608"/>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22" name="Freeform 26"/>
          <p:cNvSpPr>
            <a:spLocks/>
          </p:cNvSpPr>
          <p:nvPr/>
        </p:nvSpPr>
        <p:spPr bwMode="auto">
          <a:xfrm>
            <a:off x="4455965" y="2053364"/>
            <a:ext cx="536858" cy="1054028"/>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24" name="椭圆 23"/>
          <p:cNvSpPr/>
          <p:nvPr/>
        </p:nvSpPr>
        <p:spPr>
          <a:xfrm>
            <a:off x="2653823" y="3656042"/>
            <a:ext cx="321813" cy="321771"/>
          </a:xfrm>
          <a:prstGeom prst="ellipse">
            <a:avLst/>
          </a:prstGeom>
          <a:solidFill>
            <a:srgbClr val="FFC00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algn="ctr" defTabSz="457189"/>
            <a:endParaRPr lang="zh-CN" altLang="en-US" kern="0">
              <a:solidFill>
                <a:srgbClr val="57C6CF"/>
              </a:solidFill>
              <a:latin typeface="Century Gothic"/>
              <a:ea typeface="微软雅黑" panose="020B0503020204020204" pitchFamily="34" charset="-122"/>
            </a:endParaRPr>
          </a:p>
        </p:txBody>
      </p:sp>
      <p:sp>
        <p:nvSpPr>
          <p:cNvPr id="26" name="椭圆 25"/>
          <p:cNvSpPr/>
          <p:nvPr/>
        </p:nvSpPr>
        <p:spPr>
          <a:xfrm>
            <a:off x="6250596" y="3026738"/>
            <a:ext cx="321813" cy="321771"/>
          </a:xfrm>
          <a:prstGeom prst="ellipse">
            <a:avLst/>
          </a:prstGeom>
          <a:solidFill>
            <a:srgbClr val="FFC00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algn="ctr" defTabSz="457189"/>
            <a:endParaRPr lang="zh-CN" altLang="en-US" kern="0">
              <a:solidFill>
                <a:srgbClr val="57C6CF"/>
              </a:solidFill>
              <a:latin typeface="Century Gothic"/>
              <a:ea typeface="微软雅黑" panose="020B0503020204020204" pitchFamily="34" charset="-122"/>
            </a:endParaRPr>
          </a:p>
        </p:txBody>
      </p:sp>
      <p:sp>
        <p:nvSpPr>
          <p:cNvPr id="27" name="椭圆 26"/>
          <p:cNvSpPr/>
          <p:nvPr/>
        </p:nvSpPr>
        <p:spPr>
          <a:xfrm>
            <a:off x="4733545" y="1884268"/>
            <a:ext cx="321813" cy="321771"/>
          </a:xfrm>
          <a:prstGeom prst="ellipse">
            <a:avLst/>
          </a:prstGeom>
          <a:solidFill>
            <a:srgbClr val="FFC00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algn="ctr" defTabSz="457189"/>
            <a:endParaRPr lang="zh-CN" altLang="en-US" kern="0">
              <a:solidFill>
                <a:srgbClr val="57C6CF"/>
              </a:solidFill>
              <a:latin typeface="Century Gothic"/>
              <a:ea typeface="微软雅黑" panose="020B0503020204020204" pitchFamily="34" charset="-122"/>
            </a:endParaRPr>
          </a:p>
        </p:txBody>
      </p:sp>
      <p:sp>
        <p:nvSpPr>
          <p:cNvPr id="28" name="椭圆 27"/>
          <p:cNvSpPr/>
          <p:nvPr/>
        </p:nvSpPr>
        <p:spPr>
          <a:xfrm>
            <a:off x="2993694" y="1902947"/>
            <a:ext cx="321813" cy="321771"/>
          </a:xfrm>
          <a:prstGeom prst="ellipse">
            <a:avLst/>
          </a:prstGeom>
          <a:solidFill>
            <a:srgbClr val="FFC00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algn="ctr" defTabSz="457189">
              <a:defRPr/>
            </a:pPr>
            <a:endParaRPr lang="zh-CN" altLang="en-US" kern="0">
              <a:solidFill>
                <a:srgbClr val="57C6CF"/>
              </a:solidFill>
              <a:latin typeface="Century Gothic"/>
              <a:ea typeface="微软雅黑" panose="020B0503020204020204" pitchFamily="34" charset="-122"/>
            </a:endParaRPr>
          </a:p>
        </p:txBody>
      </p:sp>
      <p:sp>
        <p:nvSpPr>
          <p:cNvPr id="29" name="TextBox 22"/>
          <p:cNvSpPr txBox="1"/>
          <p:nvPr/>
        </p:nvSpPr>
        <p:spPr>
          <a:xfrm>
            <a:off x="327231" y="3329686"/>
            <a:ext cx="2417006" cy="955646"/>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defTabSz="457189">
              <a:defRPr/>
            </a:pPr>
            <a:r>
              <a:rPr lang="zh-CN" altLang="zh-CN" sz="1200" dirty="0"/>
              <a:t>“民主管理”升级为“治理有效”，内容更加全面，即“健全自治、法治、德治相结合的乡村治理体系”；</a:t>
            </a:r>
            <a:endParaRPr lang="en-US" altLang="zh-CN" sz="1200" kern="0" noProof="1">
              <a:solidFill>
                <a:schemeClr val="tx1">
                  <a:lumMod val="95000"/>
                  <a:lumOff val="5000"/>
                </a:schemeClr>
              </a:solidFill>
            </a:endParaRPr>
          </a:p>
        </p:txBody>
      </p:sp>
      <p:sp>
        <p:nvSpPr>
          <p:cNvPr id="30" name="TextBox 22"/>
          <p:cNvSpPr txBox="1"/>
          <p:nvPr/>
        </p:nvSpPr>
        <p:spPr>
          <a:xfrm>
            <a:off x="463920" y="1788930"/>
            <a:ext cx="2280317" cy="512448"/>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defTabSz="457189">
              <a:defRPr/>
            </a:pPr>
            <a:r>
              <a:rPr lang="zh-CN" altLang="zh-CN" sz="1200" kern="0" dirty="0" smtClean="0">
                <a:solidFill>
                  <a:schemeClr val="tx1">
                    <a:lumMod val="95000"/>
                    <a:lumOff val="5000"/>
                  </a:schemeClr>
                </a:solidFill>
              </a:rPr>
              <a:t>“生产发展”</a:t>
            </a:r>
            <a:r>
              <a:rPr lang="zh-CN" altLang="zh-CN" sz="1200" kern="0" dirty="0">
                <a:solidFill>
                  <a:schemeClr val="tx1">
                    <a:lumMod val="95000"/>
                    <a:lumOff val="5000"/>
                  </a:schemeClr>
                </a:solidFill>
              </a:rPr>
              <a:t>升级为“产业兴旺”，内涵丰富了，目标更高了</a:t>
            </a:r>
            <a:r>
              <a:rPr lang="zh-CN" altLang="zh-CN" sz="1200" kern="0" dirty="0" smtClean="0">
                <a:solidFill>
                  <a:schemeClr val="tx1">
                    <a:lumMod val="95000"/>
                    <a:lumOff val="5000"/>
                  </a:schemeClr>
                </a:solidFill>
              </a:rPr>
              <a:t>；</a:t>
            </a:r>
            <a:endParaRPr lang="en-US" altLang="zh-CN" sz="1200" kern="0" noProof="1">
              <a:solidFill>
                <a:schemeClr val="tx1">
                  <a:lumMod val="95000"/>
                  <a:lumOff val="5000"/>
                </a:schemeClr>
              </a:solidFill>
            </a:endParaRPr>
          </a:p>
        </p:txBody>
      </p:sp>
      <p:sp>
        <p:nvSpPr>
          <p:cNvPr id="31" name="TextBox 22"/>
          <p:cNvSpPr txBox="1"/>
          <p:nvPr/>
        </p:nvSpPr>
        <p:spPr>
          <a:xfrm>
            <a:off x="6585312" y="2895232"/>
            <a:ext cx="2084803" cy="512448"/>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defTabSz="457189">
              <a:defRPr/>
            </a:pPr>
            <a:r>
              <a:rPr lang="zh-CN" altLang="zh-CN" sz="1200" dirty="0"/>
              <a:t>“村容整洁”升级为“生态宜居”，层次明显提升；</a:t>
            </a:r>
            <a:endParaRPr lang="en-US" altLang="zh-CN" sz="1200" kern="0" noProof="1">
              <a:solidFill>
                <a:schemeClr val="tx1">
                  <a:lumMod val="95000"/>
                  <a:lumOff val="5000"/>
                </a:schemeClr>
              </a:solidFill>
            </a:endParaRPr>
          </a:p>
        </p:txBody>
      </p:sp>
      <p:sp>
        <p:nvSpPr>
          <p:cNvPr id="32" name="TextBox 22"/>
          <p:cNvSpPr txBox="1"/>
          <p:nvPr/>
        </p:nvSpPr>
        <p:spPr>
          <a:xfrm>
            <a:off x="5095952" y="1836295"/>
            <a:ext cx="2372015" cy="512448"/>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defTabSz="457189">
              <a:defRPr/>
            </a:pPr>
            <a:r>
              <a:rPr lang="zh-CN" altLang="zh-CN" sz="1200" kern="0" dirty="0">
                <a:solidFill>
                  <a:schemeClr val="tx1">
                    <a:lumMod val="95000"/>
                    <a:lumOff val="5000"/>
                  </a:schemeClr>
                </a:solidFill>
              </a:rPr>
              <a:t>“生活宽裕”升级为“生活富裕”，一字之差，大不一样；</a:t>
            </a:r>
            <a:endParaRPr lang="en-US" altLang="zh-CN" sz="1200" kern="0" noProof="1">
              <a:solidFill>
                <a:schemeClr val="tx1">
                  <a:lumMod val="95000"/>
                  <a:lumOff val="5000"/>
                </a:schemeClr>
              </a:solidFill>
            </a:endParaRPr>
          </a:p>
        </p:txBody>
      </p:sp>
      <p:sp>
        <p:nvSpPr>
          <p:cNvPr id="34" name="TextBox 22"/>
          <p:cNvSpPr txBox="1"/>
          <p:nvPr/>
        </p:nvSpPr>
        <p:spPr>
          <a:xfrm>
            <a:off x="550330" y="964244"/>
            <a:ext cx="4222031" cy="392415"/>
          </a:xfrm>
          <a:prstGeom prst="rect">
            <a:avLst/>
          </a:prstGeom>
          <a:noFill/>
        </p:spPr>
        <p:txBody>
          <a:bodyPr wrap="square" lIns="68580" tIns="34290" rIns="68580" bIns="34290" rtlCol="0">
            <a:spAutoFit/>
          </a:bodyPr>
          <a:lstStyle/>
          <a:p>
            <a:pPr>
              <a:lnSpc>
                <a:spcPct val="150000"/>
              </a:lnSpc>
            </a:pPr>
            <a:r>
              <a:rPr lang="zh-CN" altLang="zh-CN" b="1" dirty="0" smtClean="0">
                <a:latin typeface="微软雅黑" panose="020B0503020204020204" pitchFamily="34" charset="-122"/>
                <a:ea typeface="微软雅黑" panose="020B0503020204020204" pitchFamily="34" charset="-122"/>
              </a:rPr>
              <a:t>对照</a:t>
            </a:r>
            <a:r>
              <a:rPr lang="zh-CN" altLang="zh-CN" b="1" dirty="0">
                <a:latin typeface="微软雅黑" panose="020B0503020204020204" pitchFamily="34" charset="-122"/>
                <a:ea typeface="微软雅黑" panose="020B0503020204020204" pitchFamily="34" charset="-122"/>
              </a:rPr>
              <a:t>此前的新农村建设的</a:t>
            </a:r>
            <a:r>
              <a:rPr lang="en-US" altLang="zh-CN" b="1" dirty="0">
                <a:latin typeface="微软雅黑" panose="020B0503020204020204" pitchFamily="34" charset="-122"/>
                <a:ea typeface="微软雅黑" panose="020B0503020204020204" pitchFamily="34" charset="-122"/>
              </a:rPr>
              <a:t>20</a:t>
            </a:r>
            <a:r>
              <a:rPr lang="zh-CN" altLang="zh-CN" b="1" dirty="0">
                <a:latin typeface="微软雅黑" panose="020B0503020204020204" pitchFamily="34" charset="-122"/>
                <a:ea typeface="微软雅黑" panose="020B0503020204020204" pitchFamily="34" charset="-122"/>
              </a:rPr>
              <a:t>字方针，明显</a:t>
            </a:r>
            <a:r>
              <a:rPr lang="zh-CN" altLang="zh-CN" b="1" dirty="0" smtClean="0">
                <a:latin typeface="微软雅黑" panose="020B0503020204020204" pitchFamily="34" charset="-122"/>
                <a:ea typeface="微软雅黑" panose="020B0503020204020204" pitchFamily="34" charset="-122"/>
              </a:rPr>
              <a:t>升级——</a:t>
            </a:r>
            <a:endParaRPr lang="zh-CN" altLang="zh-CN" b="1" dirty="0">
              <a:latin typeface="微软雅黑" panose="020B0503020204020204" pitchFamily="34" charset="-122"/>
              <a:ea typeface="微软雅黑" panose="020B0503020204020204" pitchFamily="34" charset="-122"/>
            </a:endParaRPr>
          </a:p>
        </p:txBody>
      </p:sp>
      <p:sp>
        <p:nvSpPr>
          <p:cNvPr id="36" name="椭圆 35"/>
          <p:cNvSpPr/>
          <p:nvPr/>
        </p:nvSpPr>
        <p:spPr>
          <a:xfrm>
            <a:off x="5831988" y="3687460"/>
            <a:ext cx="321813" cy="321771"/>
          </a:xfrm>
          <a:prstGeom prst="ellipse">
            <a:avLst/>
          </a:prstGeom>
          <a:solidFill>
            <a:srgbClr val="FFC00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algn="ctr" defTabSz="457189"/>
            <a:endParaRPr lang="zh-CN" altLang="en-US" kern="0">
              <a:solidFill>
                <a:srgbClr val="57C6CF"/>
              </a:solidFill>
              <a:latin typeface="Century Gothic"/>
              <a:ea typeface="微软雅黑" panose="020B0503020204020204" pitchFamily="34" charset="-122"/>
            </a:endParaRPr>
          </a:p>
        </p:txBody>
      </p:sp>
      <p:sp>
        <p:nvSpPr>
          <p:cNvPr id="3" name="矩形 2"/>
          <p:cNvSpPr/>
          <p:nvPr/>
        </p:nvSpPr>
        <p:spPr>
          <a:xfrm>
            <a:off x="6148262" y="3697551"/>
            <a:ext cx="2339102" cy="307777"/>
          </a:xfrm>
          <a:prstGeom prst="rect">
            <a:avLst/>
          </a:prstGeom>
        </p:spPr>
        <p:txBody>
          <a:bodyPr wrap="none">
            <a:spAutoFit/>
          </a:bodyPr>
          <a:lstStyle/>
          <a:p>
            <a:r>
              <a:rPr lang="zh-CN" altLang="zh-CN" dirty="0">
                <a:ea typeface="宋体" panose="02010600030101010101" pitchFamily="2" charset="-122"/>
                <a:cs typeface="宋体" panose="02010600030101010101" pitchFamily="2" charset="-122"/>
              </a:rPr>
              <a:t>“乡风文明”则一以贯之。</a:t>
            </a:r>
            <a:endParaRPr lang="zh-CN" altLang="en-US" dirty="0"/>
          </a:p>
        </p:txBody>
      </p:sp>
    </p:spTree>
    <p:extLst>
      <p:ext uri="{BB962C8B-B14F-4D97-AF65-F5344CB8AC3E}">
        <p14:creationId xmlns="" xmlns:p14="http://schemas.microsoft.com/office/powerpoint/2010/main" val="2142185297"/>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par>
                                <p:cTn id="8" presetID="22" presetClass="entr" presetSubtype="2" fill="hold" grpId="0" nodeType="withEffect">
                                  <p:stCondLst>
                                    <p:cond delay="800"/>
                                  </p:stCondLst>
                                  <p:childTnLst>
                                    <p:set>
                                      <p:cBhvr>
                                        <p:cTn id="9" dur="1" fill="hold">
                                          <p:stCondLst>
                                            <p:cond delay="0"/>
                                          </p:stCondLst>
                                        </p:cTn>
                                        <p:tgtEl>
                                          <p:spTgt spid="15"/>
                                        </p:tgtEl>
                                        <p:attrNameLst>
                                          <p:attrName>style.visibility</p:attrName>
                                        </p:attrNameLst>
                                      </p:cBhvr>
                                      <p:to>
                                        <p:strVal val="visible"/>
                                      </p:to>
                                    </p:set>
                                    <p:animEffect transition="in" filter="wipe(right)">
                                      <p:cBhvr>
                                        <p:cTn id="10" dur="500"/>
                                        <p:tgtEl>
                                          <p:spTgt spid="15"/>
                                        </p:tgtEl>
                                      </p:cBhvr>
                                    </p:animEffect>
                                  </p:childTnLst>
                                </p:cTn>
                              </p:par>
                              <p:par>
                                <p:cTn id="11" presetID="22" presetClass="entr" presetSubtype="8" fill="hold" grpId="0" nodeType="withEffect">
                                  <p:stCondLst>
                                    <p:cond delay="9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2" presetClass="entr" presetSubtype="8" fill="hold" grpId="0" nodeType="withEffect">
                                  <p:stCondLst>
                                    <p:cond delay="1300"/>
                                  </p:stCondLst>
                                  <p:childTnLst>
                                    <p:set>
                                      <p:cBhvr>
                                        <p:cTn id="15" dur="1" fill="hold">
                                          <p:stCondLst>
                                            <p:cond delay="0"/>
                                          </p:stCondLst>
                                        </p:cTn>
                                        <p:tgtEl>
                                          <p:spTgt spid="19"/>
                                        </p:tgtEl>
                                        <p:attrNameLst>
                                          <p:attrName>style.visibility</p:attrName>
                                        </p:attrNameLst>
                                      </p:cBhvr>
                                      <p:to>
                                        <p:strVal val="visible"/>
                                      </p:to>
                                    </p:set>
                                    <p:animEffect transition="in" filter="wipe(left)">
                                      <p:cBhvr>
                                        <p:cTn id="16" dur="500"/>
                                        <p:tgtEl>
                                          <p:spTgt spid="19"/>
                                        </p:tgtEl>
                                      </p:cBhvr>
                                    </p:animEffect>
                                  </p:childTnLst>
                                </p:cTn>
                              </p:par>
                              <p:par>
                                <p:cTn id="17" presetID="22" presetClass="entr" presetSubtype="4" fill="hold" grpId="0" nodeType="withEffect">
                                  <p:stCondLst>
                                    <p:cond delay="100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par>
                                <p:cTn id="20" presetID="22" presetClass="entr" presetSubtype="4" fill="hold" grpId="0" nodeType="withEffect">
                                  <p:stCondLst>
                                    <p:cond delay="140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par>
                                <p:cTn id="23" presetID="22" presetClass="entr" presetSubtype="2"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Effect transition="in" filter="wipe(right)">
                                      <p:cBhvr>
                                        <p:cTn id="25" dur="500"/>
                                        <p:tgtEl>
                                          <p:spTgt spid="20"/>
                                        </p:tgtEl>
                                      </p:cBhvr>
                                    </p:animEffect>
                                  </p:childTnLst>
                                </p:cTn>
                              </p:par>
                              <p:par>
                                <p:cTn id="26" presetID="53" presetClass="entr" presetSubtype="16" fill="hold" grpId="0" nodeType="withEffect">
                                  <p:stCondLst>
                                    <p:cond delay="1000"/>
                                  </p:stCondLst>
                                  <p:childTnLst>
                                    <p:set>
                                      <p:cBhvr>
                                        <p:cTn id="27" dur="1" fill="hold">
                                          <p:stCondLst>
                                            <p:cond delay="0"/>
                                          </p:stCondLst>
                                        </p:cTn>
                                        <p:tgtEl>
                                          <p:spTgt spid="36"/>
                                        </p:tgtEl>
                                        <p:attrNameLst>
                                          <p:attrName>style.visibility</p:attrName>
                                        </p:attrNameLst>
                                      </p:cBhvr>
                                      <p:to>
                                        <p:strVal val="visible"/>
                                      </p:to>
                                    </p:set>
                                    <p:anim calcmode="lin" valueType="num">
                                      <p:cBhvr>
                                        <p:cTn id="28" dur="700" fill="hold"/>
                                        <p:tgtEl>
                                          <p:spTgt spid="36"/>
                                        </p:tgtEl>
                                        <p:attrNameLst>
                                          <p:attrName>ppt_w</p:attrName>
                                        </p:attrNameLst>
                                      </p:cBhvr>
                                      <p:tavLst>
                                        <p:tav tm="0">
                                          <p:val>
                                            <p:fltVal val="0"/>
                                          </p:val>
                                        </p:tav>
                                        <p:tav tm="100000">
                                          <p:val>
                                            <p:strVal val="#ppt_w"/>
                                          </p:val>
                                        </p:tav>
                                      </p:tavLst>
                                    </p:anim>
                                    <p:anim calcmode="lin" valueType="num">
                                      <p:cBhvr>
                                        <p:cTn id="29" dur="700" fill="hold"/>
                                        <p:tgtEl>
                                          <p:spTgt spid="36"/>
                                        </p:tgtEl>
                                        <p:attrNameLst>
                                          <p:attrName>ppt_h</p:attrName>
                                        </p:attrNameLst>
                                      </p:cBhvr>
                                      <p:tavLst>
                                        <p:tav tm="0">
                                          <p:val>
                                            <p:fltVal val="0"/>
                                          </p:val>
                                        </p:tav>
                                        <p:tav tm="100000">
                                          <p:val>
                                            <p:strVal val="#ppt_h"/>
                                          </p:val>
                                        </p:tav>
                                      </p:tavLst>
                                    </p:anim>
                                    <p:animEffect transition="in" filter="fade">
                                      <p:cBhvr>
                                        <p:cTn id="30" dur="700"/>
                                        <p:tgtEl>
                                          <p:spTgt spid="36"/>
                                        </p:tgtEl>
                                      </p:cBhvr>
                                    </p:animEffect>
                                  </p:childTnLst>
                                </p:cTn>
                              </p:par>
                              <p:par>
                                <p:cTn id="31" presetID="53" presetClass="entr" presetSubtype="16" fill="hold" grpId="0" nodeType="withEffect">
                                  <p:stCondLst>
                                    <p:cond delay="100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Effect transition="in" filter="fade">
                                      <p:cBhvr>
                                        <p:cTn id="35" dur="500"/>
                                        <p:tgtEl>
                                          <p:spTgt spid="24"/>
                                        </p:tgtEl>
                                      </p:cBhvr>
                                    </p:animEffect>
                                  </p:childTnLst>
                                </p:cTn>
                              </p:par>
                              <p:par>
                                <p:cTn id="36" presetID="53" presetClass="entr" presetSubtype="16" fill="hold" grpId="0" nodeType="withEffect">
                                  <p:stCondLst>
                                    <p:cond delay="1500"/>
                                  </p:stCondLst>
                                  <p:childTnLst>
                                    <p:set>
                                      <p:cBhvr>
                                        <p:cTn id="37" dur="1" fill="hold">
                                          <p:stCondLst>
                                            <p:cond delay="0"/>
                                          </p:stCondLst>
                                        </p:cTn>
                                        <p:tgtEl>
                                          <p:spTgt spid="26"/>
                                        </p:tgtEl>
                                        <p:attrNameLst>
                                          <p:attrName>style.visibility</p:attrName>
                                        </p:attrNameLst>
                                      </p:cBhvr>
                                      <p:to>
                                        <p:strVal val="visible"/>
                                      </p:to>
                                    </p:set>
                                    <p:anim calcmode="lin" valueType="num">
                                      <p:cBhvr>
                                        <p:cTn id="38" dur="500" fill="hold"/>
                                        <p:tgtEl>
                                          <p:spTgt spid="26"/>
                                        </p:tgtEl>
                                        <p:attrNameLst>
                                          <p:attrName>ppt_w</p:attrName>
                                        </p:attrNameLst>
                                      </p:cBhvr>
                                      <p:tavLst>
                                        <p:tav tm="0">
                                          <p:val>
                                            <p:fltVal val="0"/>
                                          </p:val>
                                        </p:tav>
                                        <p:tav tm="100000">
                                          <p:val>
                                            <p:strVal val="#ppt_w"/>
                                          </p:val>
                                        </p:tav>
                                      </p:tavLst>
                                    </p:anim>
                                    <p:anim calcmode="lin" valueType="num">
                                      <p:cBhvr>
                                        <p:cTn id="39" dur="500" fill="hold"/>
                                        <p:tgtEl>
                                          <p:spTgt spid="26"/>
                                        </p:tgtEl>
                                        <p:attrNameLst>
                                          <p:attrName>ppt_h</p:attrName>
                                        </p:attrNameLst>
                                      </p:cBhvr>
                                      <p:tavLst>
                                        <p:tav tm="0">
                                          <p:val>
                                            <p:fltVal val="0"/>
                                          </p:val>
                                        </p:tav>
                                        <p:tav tm="100000">
                                          <p:val>
                                            <p:strVal val="#ppt_h"/>
                                          </p:val>
                                        </p:tav>
                                      </p:tavLst>
                                    </p:anim>
                                    <p:animEffect transition="in" filter="fade">
                                      <p:cBhvr>
                                        <p:cTn id="40" dur="500"/>
                                        <p:tgtEl>
                                          <p:spTgt spid="26"/>
                                        </p:tgtEl>
                                      </p:cBhvr>
                                    </p:animEffect>
                                  </p:childTnLst>
                                </p:cTn>
                              </p:par>
                              <p:par>
                                <p:cTn id="41" presetID="53" presetClass="entr" presetSubtype="16" fill="hold" grpId="0" nodeType="withEffect">
                                  <p:stCondLst>
                                    <p:cond delay="190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par>
                                <p:cTn id="46" presetID="53" presetClass="entr" presetSubtype="16" fill="hold" grpId="0" nodeType="withEffect">
                                  <p:stCondLst>
                                    <p:cond delay="220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childTnLst>
                          </p:cTn>
                        </p:par>
                        <p:par>
                          <p:cTn id="51" fill="hold">
                            <p:stCondLst>
                              <p:cond delay="2700"/>
                            </p:stCondLst>
                            <p:childTnLst>
                              <p:par>
                                <p:cTn id="52" presetID="2" presetClass="entr" presetSubtype="8" decel="100000"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500" fill="hold"/>
                                        <p:tgtEl>
                                          <p:spTgt spid="29"/>
                                        </p:tgtEl>
                                        <p:attrNameLst>
                                          <p:attrName>ppt_x</p:attrName>
                                        </p:attrNameLst>
                                      </p:cBhvr>
                                      <p:tavLst>
                                        <p:tav tm="0">
                                          <p:val>
                                            <p:strVal val="0-#ppt_w/2"/>
                                          </p:val>
                                        </p:tav>
                                        <p:tav tm="100000">
                                          <p:val>
                                            <p:strVal val="#ppt_x"/>
                                          </p:val>
                                        </p:tav>
                                      </p:tavLst>
                                    </p:anim>
                                    <p:anim calcmode="lin" valueType="num">
                                      <p:cBhvr additive="base">
                                        <p:cTn id="55" dur="500" fill="hold"/>
                                        <p:tgtEl>
                                          <p:spTgt spid="29"/>
                                        </p:tgtEl>
                                        <p:attrNameLst>
                                          <p:attrName>ppt_y</p:attrName>
                                        </p:attrNameLst>
                                      </p:cBhvr>
                                      <p:tavLst>
                                        <p:tav tm="0">
                                          <p:val>
                                            <p:strVal val="#ppt_y"/>
                                          </p:val>
                                        </p:tav>
                                        <p:tav tm="100000">
                                          <p:val>
                                            <p:strVal val="#ppt_y"/>
                                          </p:val>
                                        </p:tav>
                                      </p:tavLst>
                                    </p:anim>
                                  </p:childTnLst>
                                </p:cTn>
                              </p:par>
                            </p:childTnLst>
                          </p:cTn>
                        </p:par>
                        <p:par>
                          <p:cTn id="56" fill="hold">
                            <p:stCondLst>
                              <p:cond delay="3200"/>
                            </p:stCondLst>
                            <p:childTnLst>
                              <p:par>
                                <p:cTn id="57" presetID="22" presetClass="entr" presetSubtype="4"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wipe(down)">
                                      <p:cBhvr>
                                        <p:cTn id="59" dur="500"/>
                                        <p:tgtEl>
                                          <p:spTgt spid="3"/>
                                        </p:tgtEl>
                                      </p:cBhvr>
                                    </p:animEffect>
                                  </p:childTnLst>
                                </p:cTn>
                              </p:par>
                              <p:par>
                                <p:cTn id="60" presetID="2" presetClass="entr" presetSubtype="8" decel="100000" fill="hold" grpId="0" nodeType="withEffect">
                                  <p:stCondLst>
                                    <p:cond delay="10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500" fill="hold"/>
                                        <p:tgtEl>
                                          <p:spTgt spid="30"/>
                                        </p:tgtEl>
                                        <p:attrNameLst>
                                          <p:attrName>ppt_x</p:attrName>
                                        </p:attrNameLst>
                                      </p:cBhvr>
                                      <p:tavLst>
                                        <p:tav tm="0">
                                          <p:val>
                                            <p:strVal val="0-#ppt_w/2"/>
                                          </p:val>
                                        </p:tav>
                                        <p:tav tm="100000">
                                          <p:val>
                                            <p:strVal val="#ppt_x"/>
                                          </p:val>
                                        </p:tav>
                                      </p:tavLst>
                                    </p:anim>
                                    <p:anim calcmode="lin" valueType="num">
                                      <p:cBhvr additive="base">
                                        <p:cTn id="63" dur="500" fill="hold"/>
                                        <p:tgtEl>
                                          <p:spTgt spid="30"/>
                                        </p:tgtEl>
                                        <p:attrNameLst>
                                          <p:attrName>ppt_y</p:attrName>
                                        </p:attrNameLst>
                                      </p:cBhvr>
                                      <p:tavLst>
                                        <p:tav tm="0">
                                          <p:val>
                                            <p:strVal val="#ppt_y"/>
                                          </p:val>
                                        </p:tav>
                                        <p:tav tm="100000">
                                          <p:val>
                                            <p:strVal val="#ppt_y"/>
                                          </p:val>
                                        </p:tav>
                                      </p:tavLst>
                                    </p:anim>
                                  </p:childTnLst>
                                </p:cTn>
                              </p:par>
                              <p:par>
                                <p:cTn id="64" presetID="2" presetClass="entr" presetSubtype="2" decel="100000" fill="hold" grpId="0" nodeType="withEffect">
                                  <p:stCondLst>
                                    <p:cond delay="20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500" fill="hold"/>
                                        <p:tgtEl>
                                          <p:spTgt spid="31"/>
                                        </p:tgtEl>
                                        <p:attrNameLst>
                                          <p:attrName>ppt_x</p:attrName>
                                        </p:attrNameLst>
                                      </p:cBhvr>
                                      <p:tavLst>
                                        <p:tav tm="0">
                                          <p:val>
                                            <p:strVal val="1+#ppt_w/2"/>
                                          </p:val>
                                        </p:tav>
                                        <p:tav tm="100000">
                                          <p:val>
                                            <p:strVal val="#ppt_x"/>
                                          </p:val>
                                        </p:tav>
                                      </p:tavLst>
                                    </p:anim>
                                    <p:anim calcmode="lin" valueType="num">
                                      <p:cBhvr additive="base">
                                        <p:cTn id="67" dur="500" fill="hold"/>
                                        <p:tgtEl>
                                          <p:spTgt spid="31"/>
                                        </p:tgtEl>
                                        <p:attrNameLst>
                                          <p:attrName>ppt_y</p:attrName>
                                        </p:attrNameLst>
                                      </p:cBhvr>
                                      <p:tavLst>
                                        <p:tav tm="0">
                                          <p:val>
                                            <p:strVal val="#ppt_y"/>
                                          </p:val>
                                        </p:tav>
                                        <p:tav tm="100000">
                                          <p:val>
                                            <p:strVal val="#ppt_y"/>
                                          </p:val>
                                        </p:tav>
                                      </p:tavLst>
                                    </p:anim>
                                  </p:childTnLst>
                                </p:cTn>
                              </p:par>
                              <p:par>
                                <p:cTn id="68" presetID="2" presetClass="entr" presetSubtype="2" decel="100000" fill="hold" grpId="0" nodeType="withEffect">
                                  <p:stCondLst>
                                    <p:cond delay="30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500" fill="hold"/>
                                        <p:tgtEl>
                                          <p:spTgt spid="32"/>
                                        </p:tgtEl>
                                        <p:attrNameLst>
                                          <p:attrName>ppt_x</p:attrName>
                                        </p:attrNameLst>
                                      </p:cBhvr>
                                      <p:tavLst>
                                        <p:tav tm="0">
                                          <p:val>
                                            <p:strVal val="1+#ppt_w/2"/>
                                          </p:val>
                                        </p:tav>
                                        <p:tav tm="100000">
                                          <p:val>
                                            <p:strVal val="#ppt_x"/>
                                          </p:val>
                                        </p:tav>
                                      </p:tavLst>
                                    </p:anim>
                                    <p:anim calcmode="lin" valueType="num">
                                      <p:cBhvr additive="base">
                                        <p:cTn id="71" dur="500" fill="hold"/>
                                        <p:tgtEl>
                                          <p:spTgt spid="32"/>
                                        </p:tgtEl>
                                        <p:attrNameLst>
                                          <p:attrName>ppt_y</p:attrName>
                                        </p:attrNameLst>
                                      </p:cBhvr>
                                      <p:tavLst>
                                        <p:tav tm="0">
                                          <p:val>
                                            <p:strVal val="#ppt_y"/>
                                          </p:val>
                                        </p:tav>
                                        <p:tav tm="100000">
                                          <p:val>
                                            <p:strVal val="#ppt_y"/>
                                          </p:val>
                                        </p:tav>
                                      </p:tavLst>
                                    </p:anim>
                                  </p:childTnLst>
                                </p:cTn>
                              </p:par>
                              <p:par>
                                <p:cTn id="72" presetID="2" presetClass="entr" presetSubtype="8" decel="100000" fill="hold" grpId="0" nodeType="withEffect">
                                  <p:stCondLst>
                                    <p:cond delay="400"/>
                                  </p:stCondLst>
                                  <p:childTnLst>
                                    <p:set>
                                      <p:cBhvr>
                                        <p:cTn id="73" dur="1" fill="hold">
                                          <p:stCondLst>
                                            <p:cond delay="0"/>
                                          </p:stCondLst>
                                        </p:cTn>
                                        <p:tgtEl>
                                          <p:spTgt spid="34"/>
                                        </p:tgtEl>
                                        <p:attrNameLst>
                                          <p:attrName>style.visibility</p:attrName>
                                        </p:attrNameLst>
                                      </p:cBhvr>
                                      <p:to>
                                        <p:strVal val="visible"/>
                                      </p:to>
                                    </p:set>
                                    <p:anim calcmode="lin" valueType="num">
                                      <p:cBhvr additive="base">
                                        <p:cTn id="74" dur="500" fill="hold"/>
                                        <p:tgtEl>
                                          <p:spTgt spid="34"/>
                                        </p:tgtEl>
                                        <p:attrNameLst>
                                          <p:attrName>ppt_x</p:attrName>
                                        </p:attrNameLst>
                                      </p:cBhvr>
                                      <p:tavLst>
                                        <p:tav tm="0">
                                          <p:val>
                                            <p:strVal val="0-#ppt_w/2"/>
                                          </p:val>
                                        </p:tav>
                                        <p:tav tm="100000">
                                          <p:val>
                                            <p:strVal val="#ppt_x"/>
                                          </p:val>
                                        </p:tav>
                                      </p:tavLst>
                                    </p:anim>
                                    <p:anim calcmode="lin" valueType="num">
                                      <p:cBhvr additive="base">
                                        <p:cTn id="75"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15" grpId="0" animBg="1"/>
      <p:bldP spid="16" grpId="0" animBg="1"/>
      <p:bldP spid="18" grpId="0" animBg="1"/>
      <p:bldP spid="19" grpId="0" animBg="1"/>
      <p:bldP spid="20" grpId="0" animBg="1"/>
      <p:bldP spid="22" grpId="0" animBg="1"/>
      <p:bldP spid="24" grpId="0" animBg="1"/>
      <p:bldP spid="26" grpId="0" animBg="1"/>
      <p:bldP spid="27" grpId="0" animBg="1"/>
      <p:bldP spid="28" grpId="0" animBg="1"/>
      <p:bldP spid="29" grpId="0"/>
      <p:bldP spid="30" grpId="0"/>
      <p:bldP spid="31" grpId="0"/>
      <p:bldP spid="32" grpId="0"/>
      <p:bldP spid="34" grpId="0"/>
      <p:bldP spid="36" grpId="0" animBg="1"/>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矩形 42"/>
          <p:cNvSpPr>
            <a:spLocks noChangeArrowheads="1"/>
          </p:cNvSpPr>
          <p:nvPr/>
        </p:nvSpPr>
        <p:spPr bwMode="auto">
          <a:xfrm>
            <a:off x="7339013" y="2878931"/>
            <a:ext cx="692944" cy="1695450"/>
          </a:xfrm>
          <a:prstGeom prst="rect">
            <a:avLst/>
          </a:prstGeom>
          <a:solidFill>
            <a:srgbClr val="7E7E7E"/>
          </a:solidFill>
          <a:ln w="9525">
            <a:noFill/>
            <a:miter lim="800000"/>
            <a:headEnd/>
            <a:tailEnd/>
          </a:ln>
        </p:spPr>
        <p:txBody>
          <a:bodyPr lIns="91434" tIns="45717" rIns="91434" bIns="45717" anchor="ctr"/>
          <a:lstStyle/>
          <a:p>
            <a:pPr algn="ctr">
              <a:buFont typeface="Arial" charset="0"/>
              <a:buNone/>
            </a:pPr>
            <a:endParaRPr lang="zh-CN" altLang="zh-CN" sz="1800">
              <a:solidFill>
                <a:srgbClr val="FFFFFF"/>
              </a:solidFill>
              <a:latin typeface="微软雅黑" pitchFamily="34" charset="-122"/>
              <a:ea typeface="微软雅黑" pitchFamily="34" charset="-122"/>
              <a:sym typeface="微软雅黑" pitchFamily="34" charset="-122"/>
            </a:endParaRPr>
          </a:p>
        </p:txBody>
      </p:sp>
      <p:sp>
        <p:nvSpPr>
          <p:cNvPr id="56" name="矩形 37"/>
          <p:cNvSpPr>
            <a:spLocks noChangeArrowheads="1"/>
          </p:cNvSpPr>
          <p:nvPr/>
        </p:nvSpPr>
        <p:spPr bwMode="auto">
          <a:xfrm>
            <a:off x="3746897" y="2878931"/>
            <a:ext cx="3500438" cy="1695450"/>
          </a:xfrm>
          <a:prstGeom prst="rect">
            <a:avLst/>
          </a:prstGeom>
          <a:solidFill>
            <a:srgbClr val="FF0000"/>
          </a:solidFill>
          <a:ln w="9525">
            <a:noFill/>
            <a:miter lim="800000"/>
            <a:headEnd/>
            <a:tailEnd/>
          </a:ln>
        </p:spPr>
        <p:txBody>
          <a:bodyPr lIns="91434" tIns="45717" rIns="91434" bIns="45717" anchor="ctr"/>
          <a:lstStyle/>
          <a:p>
            <a:pPr algn="ctr">
              <a:buFont typeface="Arial" charset="0"/>
              <a:buNone/>
            </a:pPr>
            <a:endParaRPr lang="zh-CN" altLang="zh-CN" sz="1800">
              <a:solidFill>
                <a:srgbClr val="FFFFFF"/>
              </a:solidFill>
              <a:latin typeface="微软雅黑" pitchFamily="34" charset="-122"/>
              <a:ea typeface="微软雅黑" pitchFamily="34" charset="-122"/>
              <a:sym typeface="微软雅黑" pitchFamily="34" charset="-122"/>
            </a:endParaRPr>
          </a:p>
        </p:txBody>
      </p:sp>
      <p:sp>
        <p:nvSpPr>
          <p:cNvPr id="59" name="矩形 1"/>
          <p:cNvSpPr>
            <a:spLocks noChangeArrowheads="1"/>
          </p:cNvSpPr>
          <p:nvPr/>
        </p:nvSpPr>
        <p:spPr bwMode="auto">
          <a:xfrm>
            <a:off x="1114424" y="1113235"/>
            <a:ext cx="3601592" cy="1695450"/>
          </a:xfrm>
          <a:prstGeom prst="rect">
            <a:avLst/>
          </a:prstGeom>
          <a:solidFill>
            <a:srgbClr val="404040"/>
          </a:solidFill>
          <a:ln w="9525">
            <a:noFill/>
            <a:miter lim="800000"/>
            <a:headEnd/>
            <a:tailEnd/>
          </a:ln>
        </p:spPr>
        <p:txBody>
          <a:bodyPr lIns="91434" tIns="45717" rIns="91434" bIns="45717" anchor="ctr"/>
          <a:lstStyle/>
          <a:p>
            <a:pPr algn="ctr">
              <a:buFont typeface="Arial" charset="0"/>
              <a:buNone/>
            </a:pPr>
            <a:endParaRPr lang="zh-CN" altLang="zh-CN" sz="1800">
              <a:solidFill>
                <a:srgbClr val="FF8607"/>
              </a:solidFill>
              <a:latin typeface="微软雅黑" pitchFamily="34" charset="-122"/>
              <a:ea typeface="微软雅黑" pitchFamily="34" charset="-122"/>
              <a:sym typeface="微软雅黑" pitchFamily="34" charset="-122"/>
            </a:endParaRPr>
          </a:p>
        </p:txBody>
      </p:sp>
      <p:sp>
        <p:nvSpPr>
          <p:cNvPr id="61" name="矩形 56"/>
          <p:cNvSpPr>
            <a:spLocks noChangeArrowheads="1"/>
          </p:cNvSpPr>
          <p:nvPr/>
        </p:nvSpPr>
        <p:spPr bwMode="auto">
          <a:xfrm>
            <a:off x="1114424" y="1113235"/>
            <a:ext cx="3601591" cy="1695449"/>
          </a:xfrm>
          <a:prstGeom prst="rect">
            <a:avLst/>
          </a:prstGeom>
          <a:noFill/>
          <a:ln w="9525">
            <a:noFill/>
            <a:miter lim="800000"/>
            <a:headEnd/>
            <a:tailEnd/>
          </a:ln>
        </p:spPr>
        <p:txBody>
          <a:bodyPr lIns="91434" tIns="45717" rIns="91434" bIns="45717" anchor="ctr" anchorCtr="0">
            <a:noAutofit/>
          </a:bodyPr>
          <a:lstStyle/>
          <a:p>
            <a:pPr algn="ctr">
              <a:lnSpc>
                <a:spcPct val="150000"/>
              </a:lnSpc>
              <a:buFont typeface="Arial" charset="0"/>
              <a:buNone/>
            </a:pPr>
            <a:r>
              <a:rPr lang="zh-CN" altLang="zh-CN" sz="1600" b="1" dirty="0" smtClean="0">
                <a:solidFill>
                  <a:schemeClr val="bg1"/>
                </a:solidFill>
                <a:latin typeface="微软雅黑" pitchFamily="34" charset="-122"/>
                <a:ea typeface="微软雅黑" pitchFamily="34" charset="-122"/>
              </a:rPr>
              <a:t>三</a:t>
            </a:r>
            <a:r>
              <a:rPr lang="zh-CN" altLang="en-US" sz="1600" b="1" dirty="0" smtClean="0">
                <a:solidFill>
                  <a:schemeClr val="bg1"/>
                </a:solidFill>
                <a:latin typeface="微软雅黑" pitchFamily="34" charset="-122"/>
                <a:ea typeface="微软雅黑" pitchFamily="34" charset="-122"/>
              </a:rPr>
              <a:t>、</a:t>
            </a:r>
            <a:r>
              <a:rPr lang="zh-CN" altLang="zh-CN" sz="1600" b="1" dirty="0" smtClean="0">
                <a:solidFill>
                  <a:schemeClr val="bg1"/>
                </a:solidFill>
                <a:latin typeface="微软雅黑" pitchFamily="34" charset="-122"/>
                <a:ea typeface="微软雅黑" pitchFamily="34" charset="-122"/>
              </a:rPr>
              <a:t>送来</a:t>
            </a:r>
            <a:r>
              <a:rPr lang="zh-CN" altLang="zh-CN" sz="1600" b="1" dirty="0">
                <a:solidFill>
                  <a:schemeClr val="bg1"/>
                </a:solidFill>
                <a:latin typeface="微软雅黑" pitchFamily="34" charset="-122"/>
                <a:ea typeface="微软雅黑" pitchFamily="34" charset="-122"/>
              </a:rPr>
              <a:t>了一颗及时的</a:t>
            </a:r>
            <a:r>
              <a:rPr lang="zh-CN" altLang="zh-CN" sz="1600" b="1" dirty="0" smtClean="0">
                <a:solidFill>
                  <a:schemeClr val="bg1"/>
                </a:solidFill>
                <a:latin typeface="微软雅黑" pitchFamily="34" charset="-122"/>
                <a:ea typeface="微软雅黑" pitchFamily="34" charset="-122"/>
              </a:rPr>
              <a:t>“定心丸”</a:t>
            </a:r>
            <a:endParaRPr lang="en-US" altLang="zh-CN" sz="1600" b="1" dirty="0" smtClean="0">
              <a:solidFill>
                <a:schemeClr val="bg1"/>
              </a:solidFill>
              <a:latin typeface="微软雅黑" pitchFamily="34" charset="-122"/>
              <a:ea typeface="微软雅黑" pitchFamily="34" charset="-122"/>
            </a:endParaRPr>
          </a:p>
          <a:p>
            <a:pPr algn="r">
              <a:lnSpc>
                <a:spcPct val="150000"/>
              </a:lnSpc>
              <a:buFont typeface="Arial" charset="0"/>
              <a:buNone/>
            </a:pPr>
            <a:r>
              <a:rPr lang="zh-CN" altLang="zh-CN" sz="1600" b="1" dirty="0" smtClean="0">
                <a:solidFill>
                  <a:schemeClr val="bg1"/>
                </a:solidFill>
                <a:latin typeface="微软雅黑" pitchFamily="34" charset="-122"/>
                <a:ea typeface="微软雅黑" pitchFamily="34" charset="-122"/>
              </a:rPr>
              <a:t>——</a:t>
            </a:r>
            <a:r>
              <a:rPr lang="zh-CN" altLang="zh-CN" sz="1600" b="1" dirty="0">
                <a:solidFill>
                  <a:schemeClr val="bg1"/>
                </a:solidFill>
                <a:latin typeface="微软雅黑" pitchFamily="34" charset="-122"/>
                <a:ea typeface="微软雅黑" pitchFamily="34" charset="-122"/>
              </a:rPr>
              <a:t>土地延包三十年</a:t>
            </a:r>
            <a:r>
              <a:rPr lang="zh-CN" altLang="zh-CN" sz="1600" b="1" dirty="0" smtClean="0">
                <a:solidFill>
                  <a:schemeClr val="bg1"/>
                </a:solidFill>
                <a:latin typeface="微软雅黑" pitchFamily="34" charset="-122"/>
                <a:ea typeface="微软雅黑" pitchFamily="34" charset="-122"/>
              </a:rPr>
              <a:t>。</a:t>
            </a:r>
            <a:endParaRPr lang="zh-CN" altLang="en-US" sz="1600" b="1" dirty="0">
              <a:solidFill>
                <a:schemeClr val="bg1"/>
              </a:solidFill>
              <a:latin typeface="微软雅黑" pitchFamily="34" charset="-122"/>
              <a:ea typeface="微软雅黑" pitchFamily="34" charset="-122"/>
              <a:sym typeface="Calibri" pitchFamily="34" charset="0"/>
            </a:endParaRPr>
          </a:p>
        </p:txBody>
      </p:sp>
      <p:sp>
        <p:nvSpPr>
          <p:cNvPr id="64" name="矩形 45"/>
          <p:cNvSpPr>
            <a:spLocks noChangeArrowheads="1"/>
          </p:cNvSpPr>
          <p:nvPr/>
        </p:nvSpPr>
        <p:spPr bwMode="auto">
          <a:xfrm>
            <a:off x="3891558" y="3148231"/>
            <a:ext cx="3211115" cy="1107990"/>
          </a:xfrm>
          <a:prstGeom prst="rect">
            <a:avLst/>
          </a:prstGeom>
          <a:noFill/>
          <a:ln>
            <a:noFill/>
          </a:ln>
          <a:extLst/>
        </p:spPr>
        <p:txBody>
          <a:bodyPr lIns="91434" tIns="45717" rIns="91434" bIns="4571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49" fontAlgn="auto">
              <a:lnSpc>
                <a:spcPct val="150000"/>
              </a:lnSpc>
              <a:spcBef>
                <a:spcPct val="0"/>
              </a:spcBef>
              <a:spcAft>
                <a:spcPts val="0"/>
              </a:spcAft>
              <a:buNone/>
              <a:defRPr/>
            </a:pPr>
            <a:r>
              <a:rPr lang="zh-CN" altLang="zh-CN" sz="1600" dirty="0"/>
              <a:t>　</a:t>
            </a:r>
            <a:r>
              <a:rPr lang="en-US" altLang="zh-CN" sz="1600" dirty="0" smtClean="0"/>
              <a:t>  </a:t>
            </a:r>
            <a:r>
              <a:rPr lang="zh-CN" altLang="zh-CN" sz="1400" dirty="0" smtClean="0"/>
              <a:t>十九</a:t>
            </a:r>
            <a:r>
              <a:rPr lang="zh-CN" altLang="zh-CN" sz="1400" dirty="0"/>
              <a:t>大报告指出，保持土地承包关系稳定并长久不变，第二轮土地承包到期后再延长三十年。</a:t>
            </a:r>
            <a:endParaRPr lang="zh-CN" altLang="en-US" sz="1400" dirty="0">
              <a:solidFill>
                <a:schemeClr val="bg1">
                  <a:lumMod val="95000"/>
                </a:schemeClr>
              </a:solidFill>
            </a:endParaRPr>
          </a:p>
        </p:txBody>
      </p:sp>
      <p:sp>
        <p:nvSpPr>
          <p:cNvPr id="13" name="文本框 10"/>
          <p:cNvSpPr txBox="1">
            <a:spLocks noChangeArrowheads="1"/>
          </p:cNvSpPr>
          <p:nvPr/>
        </p:nvSpPr>
        <p:spPr bwMode="auto">
          <a:xfrm>
            <a:off x="971600" y="208664"/>
            <a:ext cx="5976664" cy="346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a:latin typeface="+mn-ea"/>
                <a:ea typeface="+mn-ea"/>
              </a:rPr>
              <a:t>农村基层党建，光荣的使命就在我们肩</a:t>
            </a:r>
            <a:r>
              <a:rPr lang="zh-CN" altLang="zh-CN" sz="1800" b="1" dirty="0" smtClean="0">
                <a:latin typeface="+mn-ea"/>
                <a:ea typeface="+mn-ea"/>
              </a:rPr>
              <a:t>上</a:t>
            </a:r>
            <a:endParaRPr lang="zh-CN" altLang="en-US" sz="1800" b="1" dirty="0">
              <a:latin typeface="+mn-ea"/>
              <a:sym typeface="+mn-lt"/>
            </a:endParaRPr>
          </a:p>
        </p:txBody>
      </p:sp>
      <p:pic>
        <p:nvPicPr>
          <p:cNvPr id="2" name="图片 1"/>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4788024" y="1113235"/>
            <a:ext cx="3243933" cy="1674538"/>
          </a:xfrm>
          <a:prstGeom prst="rect">
            <a:avLst/>
          </a:prstGeom>
        </p:spPr>
      </p:pic>
      <p:pic>
        <p:nvPicPr>
          <p:cNvPr id="3" name="图片 2"/>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1114424" y="2878931"/>
            <a:ext cx="2560143" cy="1695450"/>
          </a:xfrm>
          <a:prstGeom prst="rect">
            <a:avLst/>
          </a:prstGeom>
        </p:spPr>
      </p:pic>
    </p:spTree>
    <p:extLst>
      <p:ext uri="{BB962C8B-B14F-4D97-AF65-F5344CB8AC3E}">
        <p14:creationId xmlns="" xmlns:p14="http://schemas.microsoft.com/office/powerpoint/2010/main" val="2037924703"/>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fill="hold"/>
                                        <p:tgtEl>
                                          <p:spTgt spid="59"/>
                                        </p:tgtEl>
                                        <p:attrNameLst>
                                          <p:attrName>ppt_x</p:attrName>
                                        </p:attrNameLst>
                                      </p:cBhvr>
                                      <p:tavLst>
                                        <p:tav tm="0">
                                          <p:val>
                                            <p:strVal val="0-#ppt_w/2"/>
                                          </p:val>
                                        </p:tav>
                                        <p:tav tm="100000">
                                          <p:val>
                                            <p:strVal val="#ppt_x"/>
                                          </p:val>
                                        </p:tav>
                                      </p:tavLst>
                                    </p:anim>
                                    <p:anim calcmode="lin" valueType="num">
                                      <p:cBhvr additive="base">
                                        <p:cTn id="12" dur="500" fill="hold"/>
                                        <p:tgtEl>
                                          <p:spTgt spid="59"/>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grpId="0" nodeType="afterEffect">
                                  <p:stCondLst>
                                    <p:cond delay="0"/>
                                  </p:stCondLst>
                                  <p:childTnLst>
                                    <p:set>
                                      <p:cBhvr>
                                        <p:cTn id="15" dur="1" fill="hold">
                                          <p:stCondLst>
                                            <p:cond delay="0"/>
                                          </p:stCondLst>
                                        </p:cTn>
                                        <p:tgtEl>
                                          <p:spTgt spid="56"/>
                                        </p:tgtEl>
                                        <p:attrNameLst>
                                          <p:attrName>style.visibility</p:attrName>
                                        </p:attrNameLst>
                                      </p:cBhvr>
                                      <p:to>
                                        <p:strVal val="visible"/>
                                      </p:to>
                                    </p:set>
                                    <p:anim calcmode="lin" valueType="num">
                                      <p:cBhvr additive="base">
                                        <p:cTn id="16" dur="500" fill="hold"/>
                                        <p:tgtEl>
                                          <p:spTgt spid="56"/>
                                        </p:tgtEl>
                                        <p:attrNameLst>
                                          <p:attrName>ppt_x</p:attrName>
                                        </p:attrNameLst>
                                      </p:cBhvr>
                                      <p:tavLst>
                                        <p:tav tm="0">
                                          <p:val>
                                            <p:strVal val="1+#ppt_w/2"/>
                                          </p:val>
                                        </p:tav>
                                        <p:tav tm="100000">
                                          <p:val>
                                            <p:strVal val="#ppt_x"/>
                                          </p:val>
                                        </p:tav>
                                      </p:tavLst>
                                    </p:anim>
                                    <p:anim calcmode="lin" valueType="num">
                                      <p:cBhvr additive="base">
                                        <p:cTn id="17" dur="500" fill="hold"/>
                                        <p:tgtEl>
                                          <p:spTgt spid="56"/>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0-#ppt_w/2"/>
                                          </p:val>
                                        </p:tav>
                                        <p:tav tm="100000">
                                          <p:val>
                                            <p:strVal val="#ppt_x"/>
                                          </p:val>
                                        </p:tav>
                                      </p:tavLst>
                                    </p:anim>
                                    <p:anim calcmode="lin" valueType="num">
                                      <p:cBhvr additive="base">
                                        <p:cTn id="22" dur="500" fill="hold"/>
                                        <p:tgtEl>
                                          <p:spTgt spid="2"/>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grpId="0" nodeType="afterEffect">
                                  <p:stCondLst>
                                    <p:cond delay="0"/>
                                  </p:stCondLst>
                                  <p:childTnLst>
                                    <p:set>
                                      <p:cBhvr>
                                        <p:cTn id="25" dur="1" fill="hold">
                                          <p:stCondLst>
                                            <p:cond delay="0"/>
                                          </p:stCondLst>
                                        </p:cTn>
                                        <p:tgtEl>
                                          <p:spTgt spid="55"/>
                                        </p:tgtEl>
                                        <p:attrNameLst>
                                          <p:attrName>style.visibility</p:attrName>
                                        </p:attrNameLst>
                                      </p:cBhvr>
                                      <p:to>
                                        <p:strVal val="visible"/>
                                      </p:to>
                                    </p:set>
                                    <p:anim calcmode="lin" valueType="num">
                                      <p:cBhvr additive="base">
                                        <p:cTn id="26" dur="500" fill="hold"/>
                                        <p:tgtEl>
                                          <p:spTgt spid="55"/>
                                        </p:tgtEl>
                                        <p:attrNameLst>
                                          <p:attrName>ppt_x</p:attrName>
                                        </p:attrNameLst>
                                      </p:cBhvr>
                                      <p:tavLst>
                                        <p:tav tm="0">
                                          <p:val>
                                            <p:strVal val="1+#ppt_w/2"/>
                                          </p:val>
                                        </p:tav>
                                        <p:tav tm="100000">
                                          <p:val>
                                            <p:strVal val="#ppt_x"/>
                                          </p:val>
                                        </p:tav>
                                      </p:tavLst>
                                    </p:anim>
                                    <p:anim calcmode="lin" valueType="num">
                                      <p:cBhvr additive="base">
                                        <p:cTn id="27" dur="500" fill="hold"/>
                                        <p:tgtEl>
                                          <p:spTgt spid="55"/>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0-#ppt_w/2"/>
                                          </p:val>
                                        </p:tav>
                                        <p:tav tm="100000">
                                          <p:val>
                                            <p:strVal val="#ppt_x"/>
                                          </p:val>
                                        </p:tav>
                                      </p:tavLst>
                                    </p:anim>
                                    <p:anim calcmode="lin" valueType="num">
                                      <p:cBhvr additive="base">
                                        <p:cTn id="32" dur="500" fill="hold"/>
                                        <p:tgtEl>
                                          <p:spTgt spid="3"/>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61"/>
                                        </p:tgtEl>
                                        <p:attrNameLst>
                                          <p:attrName>style.visibility</p:attrName>
                                        </p:attrNameLst>
                                      </p:cBhvr>
                                      <p:to>
                                        <p:strVal val="visible"/>
                                      </p:to>
                                    </p:set>
                                    <p:animEffect transition="in" filter="wipe(up)">
                                      <p:cBhvr>
                                        <p:cTn id="36" dur="500"/>
                                        <p:tgtEl>
                                          <p:spTgt spid="61"/>
                                        </p:tgtEl>
                                      </p:cBhvr>
                                    </p:animEffect>
                                  </p:childTnLst>
                                </p:cTn>
                              </p:par>
                            </p:childTnLst>
                          </p:cTn>
                        </p:par>
                        <p:par>
                          <p:cTn id="37" fill="hold">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wipe(up)">
                                      <p:cBhvr>
                                        <p:cTn id="40"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59" grpId="0" animBg="1"/>
      <p:bldP spid="61" grpId="0"/>
      <p:bldP spid="64"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2555776" y="1130110"/>
            <a:ext cx="5413194" cy="72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rtlCol="0" anchor="ctr"/>
          <a:lstStyle/>
          <a:p>
            <a:pPr algn="ctr"/>
            <a:endParaRPr lang="zh-CN" altLang="en-US" sz="1400">
              <a:latin typeface="微软雅黑" panose="020B0503020204020204" pitchFamily="34" charset="-122"/>
              <a:ea typeface="微软雅黑" panose="020B0503020204020204" pitchFamily="34" charset="-122"/>
            </a:endParaRPr>
          </a:p>
        </p:txBody>
      </p:sp>
      <p:sp>
        <p:nvSpPr>
          <p:cNvPr id="18" name="TextBox 17"/>
          <p:cNvSpPr txBox="1"/>
          <p:nvPr/>
        </p:nvSpPr>
        <p:spPr>
          <a:xfrm>
            <a:off x="2843808" y="1491630"/>
            <a:ext cx="5125162" cy="2793066"/>
          </a:xfrm>
          <a:prstGeom prst="rect">
            <a:avLst/>
          </a:prstGeom>
          <a:noFill/>
        </p:spPr>
        <p:txBody>
          <a:bodyPr wrap="square" lIns="91434" tIns="45717" rIns="91434" bIns="45717" rtlCol="0">
            <a:spAutoFit/>
          </a:bodyPr>
          <a:lstStyle/>
          <a:p>
            <a:pPr indent="457200">
              <a:lnSpc>
                <a:spcPct val="150000"/>
              </a:lnSpc>
              <a:spcBef>
                <a:spcPts val="1200"/>
              </a:spcBef>
            </a:pPr>
            <a:r>
              <a:rPr lang="zh-CN" altLang="zh-CN" dirty="0">
                <a:latin typeface="微软雅黑" panose="020B0503020204020204" pitchFamily="34" charset="-122"/>
                <a:ea typeface="微软雅黑" panose="020B0503020204020204" pitchFamily="34" charset="-122"/>
              </a:rPr>
              <a:t>农民增收是整个“三农”的核心任务，但单一的种植业养殖业在资源有限的情况下，潜力有限，从目前的情况来看，工资性收入已经超越家庭经营收入，成为农民收入的第一大来源。所以，必须在深度和广度上进一步开掘农民的增收空间</a:t>
            </a:r>
            <a:r>
              <a:rPr lang="zh-CN" altLang="zh-CN" dirty="0" smtClean="0">
                <a:latin typeface="微软雅黑" panose="020B0503020204020204" pitchFamily="34" charset="-122"/>
                <a:ea typeface="微软雅黑" panose="020B0503020204020204" pitchFamily="34" charset="-122"/>
              </a:rPr>
              <a:t>。</a:t>
            </a:r>
            <a:endParaRPr lang="en-US" altLang="zh-CN" dirty="0" smtClean="0">
              <a:latin typeface="微软雅黑" panose="020B0503020204020204" pitchFamily="34" charset="-122"/>
              <a:ea typeface="微软雅黑" panose="020B0503020204020204" pitchFamily="34" charset="-122"/>
            </a:endParaRPr>
          </a:p>
          <a:p>
            <a:pPr indent="457200">
              <a:lnSpc>
                <a:spcPct val="150000"/>
              </a:lnSpc>
              <a:spcBef>
                <a:spcPts val="1200"/>
              </a:spcBef>
            </a:pPr>
            <a:r>
              <a:rPr lang="zh-CN" altLang="zh-CN" dirty="0" smtClean="0">
                <a:latin typeface="微软雅黑" panose="020B0503020204020204" pitchFamily="34" charset="-122"/>
                <a:ea typeface="微软雅黑" panose="020B0503020204020204" pitchFamily="34" charset="-122"/>
              </a:rPr>
              <a:t>十九</a:t>
            </a:r>
            <a:r>
              <a:rPr lang="zh-CN" altLang="zh-CN" dirty="0">
                <a:latin typeface="微软雅黑" panose="020B0503020204020204" pitchFamily="34" charset="-122"/>
                <a:ea typeface="微软雅黑" panose="020B0503020204020204" pitchFamily="34" charset="-122"/>
              </a:rPr>
              <a:t>大报告从资产盘活、三产融合、就业创业等方面做了安排部署。如“深化农村集体产权制度改革，保障农民财产权益，壮大集体经济”；再如“促进农村一二三产业融合发展，支持和鼓励农民就业创业，拓宽增收渠道”。</a:t>
            </a:r>
          </a:p>
        </p:txBody>
      </p:sp>
      <p:sp>
        <p:nvSpPr>
          <p:cNvPr id="19" name="泪滴形 18"/>
          <p:cNvSpPr/>
          <p:nvPr/>
        </p:nvSpPr>
        <p:spPr>
          <a:xfrm>
            <a:off x="477592" y="1129918"/>
            <a:ext cx="2259084" cy="1941862"/>
          </a:xfrm>
          <a:prstGeom prst="teardrop">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45717" rIns="0" bIns="45717" rtlCol="0" anchor="ctr"/>
          <a:lstStyle/>
          <a:p>
            <a:pPr>
              <a:lnSpc>
                <a:spcPct val="150000"/>
              </a:lnSpc>
            </a:pPr>
            <a:r>
              <a:rPr lang="zh-CN" altLang="zh-CN" b="1" spc="300" dirty="0" smtClean="0"/>
              <a:t>四</a:t>
            </a:r>
            <a:r>
              <a:rPr lang="zh-CN" altLang="en-US" b="1" spc="300" dirty="0" smtClean="0"/>
              <a:t>、</a:t>
            </a:r>
            <a:r>
              <a:rPr lang="zh-CN" altLang="zh-CN" b="1" spc="300" dirty="0" smtClean="0"/>
              <a:t>拓宽</a:t>
            </a:r>
            <a:r>
              <a:rPr lang="zh-CN" altLang="zh-CN" b="1" spc="300" dirty="0"/>
              <a:t>了一个核心任务的</a:t>
            </a:r>
            <a:r>
              <a:rPr lang="zh-CN" altLang="zh-CN" b="1" spc="300" dirty="0" smtClean="0"/>
              <a:t>渠道</a:t>
            </a:r>
            <a:endParaRPr lang="en-US" altLang="zh-CN" b="1" spc="300" dirty="0" smtClean="0"/>
          </a:p>
          <a:p>
            <a:pPr algn="r">
              <a:lnSpc>
                <a:spcPct val="150000"/>
              </a:lnSpc>
            </a:pPr>
            <a:r>
              <a:rPr lang="zh-CN" altLang="zh-CN" b="1" spc="300" dirty="0" smtClean="0"/>
              <a:t>——</a:t>
            </a:r>
            <a:r>
              <a:rPr lang="zh-CN" altLang="zh-CN" b="1" spc="300" dirty="0"/>
              <a:t>农民增收。</a:t>
            </a:r>
            <a:endParaRPr lang="zh-CN" altLang="en-US" sz="1400" b="1" spc="300" dirty="0">
              <a:solidFill>
                <a:schemeClr val="bg1"/>
              </a:solidFill>
              <a:latin typeface="微软雅黑" panose="020B0503020204020204" pitchFamily="34" charset="-122"/>
              <a:ea typeface="微软雅黑" panose="020B0503020204020204" pitchFamily="34" charset="-122"/>
            </a:endParaRPr>
          </a:p>
        </p:txBody>
      </p:sp>
      <p:sp>
        <p:nvSpPr>
          <p:cNvPr id="12" name="文本框 10"/>
          <p:cNvSpPr txBox="1">
            <a:spLocks noChangeArrowheads="1"/>
          </p:cNvSpPr>
          <p:nvPr/>
        </p:nvSpPr>
        <p:spPr bwMode="auto">
          <a:xfrm>
            <a:off x="971600" y="208664"/>
            <a:ext cx="5976664" cy="346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a:latin typeface="+mn-ea"/>
                <a:ea typeface="+mn-ea"/>
              </a:rPr>
              <a:t>农村基层党建，光荣的使命就在我们肩</a:t>
            </a:r>
            <a:r>
              <a:rPr lang="zh-CN" altLang="zh-CN" sz="1800" b="1" dirty="0" smtClean="0">
                <a:latin typeface="+mn-ea"/>
                <a:ea typeface="+mn-ea"/>
              </a:rPr>
              <a:t>上</a:t>
            </a:r>
            <a:endParaRPr lang="zh-CN" altLang="en-US" sz="1800" b="1" dirty="0">
              <a:latin typeface="+mn-ea"/>
              <a:ea typeface="+mn-ea"/>
              <a:sym typeface="+mn-lt"/>
            </a:endParaRPr>
          </a:p>
        </p:txBody>
      </p:sp>
    </p:spTree>
    <p:extLst>
      <p:ext uri="{BB962C8B-B14F-4D97-AF65-F5344CB8AC3E}">
        <p14:creationId xmlns="" xmlns:p14="http://schemas.microsoft.com/office/powerpoint/2010/main" val="1359915183"/>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500" fill="hold"/>
                                        <p:tgtEl>
                                          <p:spTgt spid="19"/>
                                        </p:tgtEl>
                                        <p:attrNameLst>
                                          <p:attrName>ppt_w</p:attrName>
                                        </p:attrNameLst>
                                      </p:cBhvr>
                                      <p:tavLst>
                                        <p:tav tm="0">
                                          <p:val>
                                            <p:fltVal val="0"/>
                                          </p:val>
                                        </p:tav>
                                        <p:tav tm="100000">
                                          <p:val>
                                            <p:strVal val="#ppt_w"/>
                                          </p:val>
                                        </p:tav>
                                      </p:tavLst>
                                    </p:anim>
                                    <p:anim calcmode="lin" valueType="num">
                                      <p:cBhvr>
                                        <p:cTn id="12" dur="500" fill="hold"/>
                                        <p:tgtEl>
                                          <p:spTgt spid="19"/>
                                        </p:tgtEl>
                                        <p:attrNameLst>
                                          <p:attrName>ppt_h</p:attrName>
                                        </p:attrNameLst>
                                      </p:cBhvr>
                                      <p:tavLst>
                                        <p:tav tm="0">
                                          <p:val>
                                            <p:fltVal val="0"/>
                                          </p:val>
                                        </p:tav>
                                        <p:tav tm="100000">
                                          <p:val>
                                            <p:strVal val="#ppt_h"/>
                                          </p:val>
                                        </p:tav>
                                      </p:tavLst>
                                    </p:anim>
                                    <p:anim calcmode="lin" valueType="num">
                                      <p:cBhvr>
                                        <p:cTn id="13" dur="500" fill="hold"/>
                                        <p:tgtEl>
                                          <p:spTgt spid="19"/>
                                        </p:tgtEl>
                                        <p:attrNameLst>
                                          <p:attrName>style.rotation</p:attrName>
                                        </p:attrNameLst>
                                      </p:cBhvr>
                                      <p:tavLst>
                                        <p:tav tm="0">
                                          <p:val>
                                            <p:fltVal val="90"/>
                                          </p:val>
                                        </p:tav>
                                        <p:tav tm="100000">
                                          <p:val>
                                            <p:fltVal val="0"/>
                                          </p:val>
                                        </p:tav>
                                      </p:tavLst>
                                    </p:anim>
                                    <p:animEffect transition="in" filter="fade">
                                      <p:cBhvr>
                                        <p:cTn id="14" dur="500"/>
                                        <p:tgtEl>
                                          <p:spTgt spid="19"/>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left)">
                                      <p:cBhvr>
                                        <p:cTn id="18" dur="500"/>
                                        <p:tgtEl>
                                          <p:spTgt spid="17"/>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p:bldP spid="19" grpId="0" animBg="1"/>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文本框 10"/>
          <p:cNvSpPr txBox="1">
            <a:spLocks noChangeArrowheads="1"/>
          </p:cNvSpPr>
          <p:nvPr/>
        </p:nvSpPr>
        <p:spPr bwMode="auto">
          <a:xfrm>
            <a:off x="971600" y="208664"/>
            <a:ext cx="5850396" cy="346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mn-ea"/>
                <a:ea typeface="+mn-ea"/>
              </a:rPr>
              <a:t>农村</a:t>
            </a:r>
            <a:r>
              <a:rPr lang="zh-CN" altLang="zh-CN" sz="1800" b="1" dirty="0">
                <a:latin typeface="+mn-ea"/>
                <a:ea typeface="+mn-ea"/>
              </a:rPr>
              <a:t>基层党建，光荣的使命就在我们肩</a:t>
            </a:r>
            <a:r>
              <a:rPr lang="zh-CN" altLang="zh-CN" sz="1800" b="1" dirty="0" smtClean="0">
                <a:latin typeface="+mn-ea"/>
                <a:ea typeface="+mn-ea"/>
              </a:rPr>
              <a:t>上</a:t>
            </a:r>
            <a:endParaRPr lang="zh-CN" altLang="en-US" b="1" dirty="0">
              <a:latin typeface="+mn-ea"/>
              <a:ea typeface="+mn-ea"/>
              <a:cs typeface="+mn-ea"/>
              <a:sym typeface="+mn-lt"/>
            </a:endParaRPr>
          </a:p>
        </p:txBody>
      </p:sp>
      <p:grpSp>
        <p:nvGrpSpPr>
          <p:cNvPr id="3" name="组合 2"/>
          <p:cNvGrpSpPr/>
          <p:nvPr/>
        </p:nvGrpSpPr>
        <p:grpSpPr>
          <a:xfrm>
            <a:off x="3144997" y="1851670"/>
            <a:ext cx="2854006" cy="2569193"/>
            <a:chOff x="2865762" y="1851670"/>
            <a:chExt cx="2854006" cy="2569193"/>
          </a:xfrm>
        </p:grpSpPr>
        <p:sp>
          <p:nvSpPr>
            <p:cNvPr id="34" name="同心圆 33"/>
            <p:cNvSpPr/>
            <p:nvPr/>
          </p:nvSpPr>
          <p:spPr>
            <a:xfrm>
              <a:off x="2865762" y="1851670"/>
              <a:ext cx="1510382" cy="1510289"/>
            </a:xfrm>
            <a:prstGeom prst="donut">
              <a:avLst>
                <a:gd name="adj" fmla="val 21317"/>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lnSpc>
                  <a:spcPct val="130000"/>
                </a:lnSpc>
                <a:defRPr/>
              </a:pPr>
              <a:endParaRPr lang="zh-CN" altLang="en-US" kern="0" dirty="0">
                <a:ln w="18415" cmpd="sng">
                  <a:noFill/>
                  <a:prstDash val="solid"/>
                </a:ln>
                <a:solidFill>
                  <a:schemeClr val="tx1">
                    <a:lumMod val="50000"/>
                    <a:lumOff val="50000"/>
                  </a:schemeClr>
                </a:solidFill>
                <a:latin typeface="Adidas Unity" pitchFamily="2" charset="0"/>
                <a:cs typeface="Times New Roman" pitchFamily="18" charset="0"/>
              </a:endParaRPr>
            </a:p>
          </p:txBody>
        </p:sp>
        <p:sp>
          <p:nvSpPr>
            <p:cNvPr id="36" name="同心圆 35"/>
            <p:cNvSpPr/>
            <p:nvPr/>
          </p:nvSpPr>
          <p:spPr>
            <a:xfrm>
              <a:off x="4210448" y="1851670"/>
              <a:ext cx="1509320" cy="1510289"/>
            </a:xfrm>
            <a:prstGeom prst="donut">
              <a:avLst>
                <a:gd name="adj" fmla="val 21317"/>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lnSpc>
                  <a:spcPct val="130000"/>
                </a:lnSpc>
                <a:defRPr/>
              </a:pPr>
              <a:endParaRPr lang="zh-CN" altLang="en-US" kern="0" dirty="0">
                <a:ln w="18415" cmpd="sng">
                  <a:noFill/>
                  <a:prstDash val="solid"/>
                </a:ln>
                <a:solidFill>
                  <a:schemeClr val="tx1">
                    <a:lumMod val="50000"/>
                    <a:lumOff val="50000"/>
                  </a:schemeClr>
                </a:solidFill>
                <a:latin typeface="Adidas Unity" pitchFamily="2" charset="0"/>
                <a:cs typeface="Times New Roman" pitchFamily="18" charset="0"/>
              </a:endParaRPr>
            </a:p>
          </p:txBody>
        </p:sp>
        <p:sp>
          <p:nvSpPr>
            <p:cNvPr id="38" name="同心圆 37"/>
            <p:cNvSpPr/>
            <p:nvPr/>
          </p:nvSpPr>
          <p:spPr>
            <a:xfrm>
              <a:off x="3534220" y="2911634"/>
              <a:ext cx="1510382" cy="1509229"/>
            </a:xfrm>
            <a:prstGeom prst="donut">
              <a:avLst>
                <a:gd name="adj" fmla="val 21317"/>
              </a:avLst>
            </a:prstGeom>
            <a:solidFill>
              <a:srgbClr val="FFC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lnSpc>
                  <a:spcPct val="130000"/>
                </a:lnSpc>
                <a:defRPr/>
              </a:pPr>
              <a:endParaRPr lang="zh-CN" altLang="en-US" kern="0" dirty="0">
                <a:ln w="18415" cmpd="sng">
                  <a:noFill/>
                  <a:prstDash val="solid"/>
                </a:ln>
                <a:solidFill>
                  <a:schemeClr val="tx1">
                    <a:lumMod val="50000"/>
                    <a:lumOff val="50000"/>
                  </a:schemeClr>
                </a:solidFill>
                <a:latin typeface="Adidas Unity" pitchFamily="2" charset="0"/>
                <a:cs typeface="Times New Roman" pitchFamily="18" charset="0"/>
              </a:endParaRPr>
            </a:p>
          </p:txBody>
        </p:sp>
        <p:sp>
          <p:nvSpPr>
            <p:cNvPr id="54" name="矩形 53"/>
            <p:cNvSpPr/>
            <p:nvPr/>
          </p:nvSpPr>
          <p:spPr>
            <a:xfrm>
              <a:off x="3265942" y="2468145"/>
              <a:ext cx="723275" cy="307777"/>
            </a:xfrm>
            <a:prstGeom prst="rect">
              <a:avLst/>
            </a:prstGeom>
          </p:spPr>
          <p:txBody>
            <a:bodyPr wrap="none">
              <a:spAutoFit/>
            </a:bodyPr>
            <a:lstStyle/>
            <a:p>
              <a:pPr algn="ctr"/>
              <a:r>
                <a:rPr lang="zh-CN" altLang="en-US" sz="1400" dirty="0" smtClean="0">
                  <a:latin typeface="微软雅黑" pitchFamily="34" charset="-122"/>
                  <a:ea typeface="微软雅黑" pitchFamily="34" charset="-122"/>
                </a:rPr>
                <a:t>懂农业</a:t>
              </a:r>
              <a:endParaRPr lang="zh-CN" altLang="en-US" sz="1400" dirty="0">
                <a:latin typeface="微软雅黑" pitchFamily="34" charset="-122"/>
                <a:ea typeface="微软雅黑" pitchFamily="34" charset="-122"/>
              </a:endParaRPr>
            </a:p>
          </p:txBody>
        </p:sp>
        <p:sp>
          <p:nvSpPr>
            <p:cNvPr id="55" name="矩形 54"/>
            <p:cNvSpPr/>
            <p:nvPr/>
          </p:nvSpPr>
          <p:spPr>
            <a:xfrm>
              <a:off x="4636675" y="2468145"/>
              <a:ext cx="723276" cy="307777"/>
            </a:xfrm>
            <a:prstGeom prst="rect">
              <a:avLst/>
            </a:prstGeom>
          </p:spPr>
          <p:txBody>
            <a:bodyPr wrap="none">
              <a:spAutoFit/>
            </a:bodyPr>
            <a:lstStyle/>
            <a:p>
              <a:pPr algn="ctr"/>
              <a:r>
                <a:rPr lang="zh-CN" altLang="en-US" sz="1400" dirty="0" smtClean="0">
                  <a:latin typeface="微软雅黑" pitchFamily="34" charset="-122"/>
                  <a:ea typeface="微软雅黑" pitchFamily="34" charset="-122"/>
                </a:rPr>
                <a:t>爱农村</a:t>
              </a:r>
              <a:endParaRPr lang="zh-CN" altLang="en-US" sz="1400" dirty="0">
                <a:latin typeface="微软雅黑" pitchFamily="34" charset="-122"/>
                <a:ea typeface="微软雅黑" pitchFamily="34" charset="-122"/>
              </a:endParaRPr>
            </a:p>
          </p:txBody>
        </p:sp>
        <p:sp>
          <p:nvSpPr>
            <p:cNvPr id="56" name="矩形 55"/>
            <p:cNvSpPr/>
            <p:nvPr/>
          </p:nvSpPr>
          <p:spPr>
            <a:xfrm>
              <a:off x="3908474" y="3505273"/>
              <a:ext cx="723275" cy="307777"/>
            </a:xfrm>
            <a:prstGeom prst="rect">
              <a:avLst/>
            </a:prstGeom>
          </p:spPr>
          <p:txBody>
            <a:bodyPr wrap="none">
              <a:spAutoFit/>
            </a:bodyPr>
            <a:lstStyle/>
            <a:p>
              <a:pPr algn="ctr"/>
              <a:r>
                <a:rPr lang="zh-CN" altLang="en-US" sz="1400" dirty="0" smtClean="0">
                  <a:latin typeface="微软雅黑" pitchFamily="34" charset="-122"/>
                  <a:ea typeface="微软雅黑" pitchFamily="34" charset="-122"/>
                </a:rPr>
                <a:t>爱农民</a:t>
              </a:r>
              <a:endParaRPr lang="zh-CN" altLang="en-US" sz="1400" dirty="0">
                <a:latin typeface="微软雅黑" pitchFamily="34" charset="-122"/>
                <a:ea typeface="微软雅黑" pitchFamily="34" charset="-122"/>
              </a:endParaRPr>
            </a:p>
          </p:txBody>
        </p:sp>
      </p:grpSp>
      <p:sp>
        <p:nvSpPr>
          <p:cNvPr id="2" name="矩形 1"/>
          <p:cNvSpPr/>
          <p:nvPr/>
        </p:nvSpPr>
        <p:spPr>
          <a:xfrm>
            <a:off x="971600" y="997835"/>
            <a:ext cx="5850396" cy="338554"/>
          </a:xfrm>
          <a:prstGeom prst="rect">
            <a:avLst/>
          </a:prstGeom>
        </p:spPr>
        <p:txBody>
          <a:bodyPr wrap="square">
            <a:spAutoFit/>
          </a:bodyPr>
          <a:lstStyle/>
          <a:p>
            <a:r>
              <a:rPr lang="zh-CN" altLang="zh-CN" sz="1600" b="1" dirty="0" smtClean="0"/>
              <a:t>五</a:t>
            </a:r>
            <a:r>
              <a:rPr lang="zh-CN" altLang="en-US" sz="1600" b="1" dirty="0" smtClean="0"/>
              <a:t>、</a:t>
            </a:r>
            <a:r>
              <a:rPr lang="zh-CN" altLang="zh-CN" sz="1600" b="1" dirty="0" smtClean="0"/>
              <a:t>提出</a:t>
            </a:r>
            <a:r>
              <a:rPr lang="zh-CN" altLang="zh-CN" sz="1600" b="1" dirty="0"/>
              <a:t>培养一支重要的工作力量——“三农”工作队伍。</a:t>
            </a:r>
            <a:endParaRPr lang="zh-CN" altLang="en-US" sz="1600" dirty="0"/>
          </a:p>
        </p:txBody>
      </p:sp>
    </p:spTree>
    <p:extLst>
      <p:ext uri="{BB962C8B-B14F-4D97-AF65-F5344CB8AC3E}">
        <p14:creationId xmlns="" xmlns:p14="http://schemas.microsoft.com/office/powerpoint/2010/main" val="2706572542"/>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left)">
                                      <p:cBhvr>
                                        <p:cTn id="7" dur="500"/>
                                        <p:tgtEl>
                                          <p:spTgt spid="49"/>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21" presetClass="entr" presetSubtype="1"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heel(1)">
                                      <p:cBhvr>
                                        <p:cTn id="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0" y="-1"/>
            <a:ext cx="9144000" cy="5157148"/>
          </a:xfrm>
          <a:prstGeom prst="rect">
            <a:avLst/>
          </a:prstGeom>
          <a:blipFill dpi="0" rotWithShape="1">
            <a:blip r:embed="rId4" cstate="print">
              <a:alphaModFix amt="29000"/>
              <a:duotone>
                <a:prstClr val="black"/>
                <a:srgbClr val="E4E4E4">
                  <a:tint val="45000"/>
                  <a:satMod val="400000"/>
                </a:srgbClr>
              </a:duotone>
            </a:blip>
            <a:srcRect/>
            <a:tile tx="0" ty="0" sx="100000" sy="100000" flip="none" algn="tl"/>
          </a:blipFill>
        </p:spPr>
      </p:pic>
      <p:grpSp>
        <p:nvGrpSpPr>
          <p:cNvPr id="14" name="组合 13"/>
          <p:cNvGrpSpPr/>
          <p:nvPr/>
        </p:nvGrpSpPr>
        <p:grpSpPr>
          <a:xfrm>
            <a:off x="611559" y="555526"/>
            <a:ext cx="8038665" cy="4248472"/>
            <a:chOff x="1358950" y="1173758"/>
            <a:chExt cx="7072312" cy="3482975"/>
          </a:xfrm>
        </p:grpSpPr>
        <p:sp>
          <p:nvSpPr>
            <p:cNvPr id="15" name="Freeform 5"/>
            <p:cNvSpPr>
              <a:spLocks/>
            </p:cNvSpPr>
            <p:nvPr/>
          </p:nvSpPr>
          <p:spPr bwMode="auto">
            <a:xfrm>
              <a:off x="1358950" y="1173758"/>
              <a:ext cx="7072312" cy="3482975"/>
            </a:xfrm>
            <a:custGeom>
              <a:avLst/>
              <a:gdLst>
                <a:gd name="T0" fmla="*/ 97 w 9549"/>
                <a:gd name="T1" fmla="*/ 0 h 4700"/>
                <a:gd name="T2" fmla="*/ 9452 w 9549"/>
                <a:gd name="T3" fmla="*/ 0 h 4700"/>
                <a:gd name="T4" fmla="*/ 9549 w 9549"/>
                <a:gd name="T5" fmla="*/ 97 h 4700"/>
                <a:gd name="T6" fmla="*/ 9549 w 9549"/>
                <a:gd name="T7" fmla="*/ 4603 h 4700"/>
                <a:gd name="T8" fmla="*/ 9452 w 9549"/>
                <a:gd name="T9" fmla="*/ 4700 h 4700"/>
                <a:gd name="T10" fmla="*/ 97 w 9549"/>
                <a:gd name="T11" fmla="*/ 4700 h 4700"/>
                <a:gd name="T12" fmla="*/ 0 w 9549"/>
                <a:gd name="T13" fmla="*/ 4603 h 4700"/>
                <a:gd name="T14" fmla="*/ 0 w 9549"/>
                <a:gd name="T15" fmla="*/ 97 h 4700"/>
                <a:gd name="T16" fmla="*/ 97 w 9549"/>
                <a:gd name="T17" fmla="*/ 0 h 4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49" h="4700">
                  <a:moveTo>
                    <a:pt x="97" y="0"/>
                  </a:moveTo>
                  <a:lnTo>
                    <a:pt x="9452" y="0"/>
                  </a:lnTo>
                  <a:cubicBezTo>
                    <a:pt x="9505" y="0"/>
                    <a:pt x="9549" y="43"/>
                    <a:pt x="9549" y="97"/>
                  </a:cubicBezTo>
                  <a:lnTo>
                    <a:pt x="9549" y="4603"/>
                  </a:lnTo>
                  <a:cubicBezTo>
                    <a:pt x="9549" y="4656"/>
                    <a:pt x="9505" y="4700"/>
                    <a:pt x="9452" y="4700"/>
                  </a:cubicBezTo>
                  <a:lnTo>
                    <a:pt x="97" y="4700"/>
                  </a:lnTo>
                  <a:cubicBezTo>
                    <a:pt x="44" y="4700"/>
                    <a:pt x="0" y="4656"/>
                    <a:pt x="0" y="4603"/>
                  </a:cubicBezTo>
                  <a:lnTo>
                    <a:pt x="0" y="97"/>
                  </a:lnTo>
                  <a:cubicBezTo>
                    <a:pt x="0" y="43"/>
                    <a:pt x="44" y="0"/>
                    <a:pt x="97" y="0"/>
                  </a:cubicBezTo>
                  <a:close/>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Freeform 8"/>
            <p:cNvSpPr>
              <a:spLocks/>
            </p:cNvSpPr>
            <p:nvPr/>
          </p:nvSpPr>
          <p:spPr bwMode="auto">
            <a:xfrm>
              <a:off x="7851825" y="4077295"/>
              <a:ext cx="579437" cy="579438"/>
            </a:xfrm>
            <a:custGeom>
              <a:avLst/>
              <a:gdLst>
                <a:gd name="T0" fmla="*/ 782 w 782"/>
                <a:gd name="T1" fmla="*/ 0 h 782"/>
                <a:gd name="T2" fmla="*/ 782 w 782"/>
                <a:gd name="T3" fmla="*/ 685 h 782"/>
                <a:gd name="T4" fmla="*/ 685 w 782"/>
                <a:gd name="T5" fmla="*/ 782 h 782"/>
                <a:gd name="T6" fmla="*/ 0 w 782"/>
                <a:gd name="T7" fmla="*/ 782 h 782"/>
                <a:gd name="T8" fmla="*/ 782 w 782"/>
                <a:gd name="T9" fmla="*/ 0 h 782"/>
              </a:gdLst>
              <a:ahLst/>
              <a:cxnLst>
                <a:cxn ang="0">
                  <a:pos x="T0" y="T1"/>
                </a:cxn>
                <a:cxn ang="0">
                  <a:pos x="T2" y="T3"/>
                </a:cxn>
                <a:cxn ang="0">
                  <a:pos x="T4" y="T5"/>
                </a:cxn>
                <a:cxn ang="0">
                  <a:pos x="T6" y="T7"/>
                </a:cxn>
                <a:cxn ang="0">
                  <a:pos x="T8" y="T9"/>
                </a:cxn>
              </a:cxnLst>
              <a:rect l="0" t="0" r="r" b="b"/>
              <a:pathLst>
                <a:path w="782" h="782">
                  <a:moveTo>
                    <a:pt x="782" y="0"/>
                  </a:moveTo>
                  <a:lnTo>
                    <a:pt x="782" y="685"/>
                  </a:lnTo>
                  <a:cubicBezTo>
                    <a:pt x="782" y="738"/>
                    <a:pt x="738" y="782"/>
                    <a:pt x="685" y="782"/>
                  </a:cubicBezTo>
                  <a:lnTo>
                    <a:pt x="0" y="782"/>
                  </a:lnTo>
                  <a:lnTo>
                    <a:pt x="782" y="0"/>
                  </a:ln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grpSp>
      <p:sp>
        <p:nvSpPr>
          <p:cNvPr id="17" name="Freeform 6"/>
          <p:cNvSpPr>
            <a:spLocks/>
          </p:cNvSpPr>
          <p:nvPr/>
        </p:nvSpPr>
        <p:spPr bwMode="auto">
          <a:xfrm>
            <a:off x="513135" y="353913"/>
            <a:ext cx="1610593" cy="201613"/>
          </a:xfrm>
          <a:custGeom>
            <a:avLst/>
            <a:gdLst>
              <a:gd name="T0" fmla="*/ 249 w 3270"/>
              <a:gd name="T1" fmla="*/ 261 h 261"/>
              <a:gd name="T2" fmla="*/ 3270 w 3270"/>
              <a:gd name="T3" fmla="*/ 261 h 261"/>
              <a:gd name="T4" fmla="*/ 3022 w 3270"/>
              <a:gd name="T5" fmla="*/ 0 h 261"/>
              <a:gd name="T6" fmla="*/ 0 w 3270"/>
              <a:gd name="T7" fmla="*/ 0 h 261"/>
              <a:gd name="T8" fmla="*/ 249 w 3270"/>
              <a:gd name="T9" fmla="*/ 261 h 261"/>
            </a:gdLst>
            <a:ahLst/>
            <a:cxnLst>
              <a:cxn ang="0">
                <a:pos x="T0" y="T1"/>
              </a:cxn>
              <a:cxn ang="0">
                <a:pos x="T2" y="T3"/>
              </a:cxn>
              <a:cxn ang="0">
                <a:pos x="T4" y="T5"/>
              </a:cxn>
              <a:cxn ang="0">
                <a:pos x="T6" y="T7"/>
              </a:cxn>
              <a:cxn ang="0">
                <a:pos x="T8" y="T9"/>
              </a:cxn>
            </a:cxnLst>
            <a:rect l="0" t="0" r="r" b="b"/>
            <a:pathLst>
              <a:path w="3270" h="261">
                <a:moveTo>
                  <a:pt x="249" y="261"/>
                </a:moveTo>
                <a:lnTo>
                  <a:pt x="3270" y="261"/>
                </a:lnTo>
                <a:lnTo>
                  <a:pt x="3022" y="0"/>
                </a:lnTo>
                <a:lnTo>
                  <a:pt x="0" y="0"/>
                </a:lnTo>
                <a:lnTo>
                  <a:pt x="249" y="261"/>
                </a:ln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18" name="Freeform 7"/>
          <p:cNvSpPr>
            <a:spLocks/>
          </p:cNvSpPr>
          <p:nvPr/>
        </p:nvSpPr>
        <p:spPr bwMode="auto">
          <a:xfrm>
            <a:off x="513135" y="353913"/>
            <a:ext cx="1450104" cy="1234607"/>
          </a:xfrm>
          <a:custGeom>
            <a:avLst/>
            <a:gdLst>
              <a:gd name="T0" fmla="*/ 3022 w 3022"/>
              <a:gd name="T1" fmla="*/ 0 h 2098"/>
              <a:gd name="T2" fmla="*/ 0 w 3022"/>
              <a:gd name="T3" fmla="*/ 0 h 2098"/>
              <a:gd name="T4" fmla="*/ 0 w 3022"/>
              <a:gd name="T5" fmla="*/ 2098 h 2098"/>
              <a:gd name="T6" fmla="*/ 2165 w 3022"/>
              <a:gd name="T7" fmla="*/ 2098 h 2098"/>
              <a:gd name="T8" fmla="*/ 3022 w 3022"/>
              <a:gd name="T9" fmla="*/ 0 h 2098"/>
            </a:gdLst>
            <a:ahLst/>
            <a:cxnLst>
              <a:cxn ang="0">
                <a:pos x="T0" y="T1"/>
              </a:cxn>
              <a:cxn ang="0">
                <a:pos x="T2" y="T3"/>
              </a:cxn>
              <a:cxn ang="0">
                <a:pos x="T4" y="T5"/>
              </a:cxn>
              <a:cxn ang="0">
                <a:pos x="T6" y="T7"/>
              </a:cxn>
              <a:cxn ang="0">
                <a:pos x="T8" y="T9"/>
              </a:cxn>
            </a:cxnLst>
            <a:rect l="0" t="0" r="r" b="b"/>
            <a:pathLst>
              <a:path w="3022" h="2098">
                <a:moveTo>
                  <a:pt x="3022" y="0"/>
                </a:moveTo>
                <a:lnTo>
                  <a:pt x="0" y="0"/>
                </a:lnTo>
                <a:lnTo>
                  <a:pt x="0" y="2098"/>
                </a:lnTo>
                <a:lnTo>
                  <a:pt x="2165" y="2098"/>
                </a:lnTo>
                <a:lnTo>
                  <a:pt x="3022" y="0"/>
                </a:ln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19" name="Freeform 9"/>
          <p:cNvSpPr>
            <a:spLocks noEditPoints="1"/>
          </p:cNvSpPr>
          <p:nvPr/>
        </p:nvSpPr>
        <p:spPr bwMode="auto">
          <a:xfrm>
            <a:off x="7406060" y="3784500"/>
            <a:ext cx="224266" cy="242052"/>
          </a:xfrm>
          <a:custGeom>
            <a:avLst/>
            <a:gdLst>
              <a:gd name="T0" fmla="*/ 146 w 268"/>
              <a:gd name="T1" fmla="*/ 226 h 268"/>
              <a:gd name="T2" fmla="*/ 125 w 268"/>
              <a:gd name="T3" fmla="*/ 209 h 268"/>
              <a:gd name="T4" fmla="*/ 177 w 268"/>
              <a:gd name="T5" fmla="*/ 148 h 268"/>
              <a:gd name="T6" fmla="*/ 43 w 268"/>
              <a:gd name="T7" fmla="*/ 148 h 268"/>
              <a:gd name="T8" fmla="*/ 43 w 268"/>
              <a:gd name="T9" fmla="*/ 120 h 268"/>
              <a:gd name="T10" fmla="*/ 177 w 268"/>
              <a:gd name="T11" fmla="*/ 120 h 268"/>
              <a:gd name="T12" fmla="*/ 125 w 268"/>
              <a:gd name="T13" fmla="*/ 60 h 268"/>
              <a:gd name="T14" fmla="*/ 146 w 268"/>
              <a:gd name="T15" fmla="*/ 42 h 268"/>
              <a:gd name="T16" fmla="*/ 224 w 268"/>
              <a:gd name="T17" fmla="*/ 134 h 268"/>
              <a:gd name="T18" fmla="*/ 146 w 268"/>
              <a:gd name="T19" fmla="*/ 226 h 268"/>
              <a:gd name="T20" fmla="*/ 134 w 268"/>
              <a:gd name="T21" fmla="*/ 0 h 268"/>
              <a:gd name="T22" fmla="*/ 268 w 268"/>
              <a:gd name="T23" fmla="*/ 134 h 268"/>
              <a:gd name="T24" fmla="*/ 134 w 268"/>
              <a:gd name="T25" fmla="*/ 268 h 268"/>
              <a:gd name="T26" fmla="*/ 0 w 268"/>
              <a:gd name="T27" fmla="*/ 134 h 268"/>
              <a:gd name="T28" fmla="*/ 134 w 268"/>
              <a:gd name="T29" fmla="*/ 0 h 268"/>
              <a:gd name="T30" fmla="*/ 134 w 268"/>
              <a:gd name="T31" fmla="*/ 17 h 268"/>
              <a:gd name="T32" fmla="*/ 250 w 268"/>
              <a:gd name="T33" fmla="*/ 134 h 268"/>
              <a:gd name="T34" fmla="*/ 134 w 268"/>
              <a:gd name="T35" fmla="*/ 251 h 268"/>
              <a:gd name="T36" fmla="*/ 17 w 268"/>
              <a:gd name="T37" fmla="*/ 134 h 268"/>
              <a:gd name="T38" fmla="*/ 134 w 268"/>
              <a:gd name="T39" fmla="*/ 17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8" h="268">
                <a:moveTo>
                  <a:pt x="146" y="226"/>
                </a:moveTo>
                <a:lnTo>
                  <a:pt x="125" y="209"/>
                </a:lnTo>
                <a:lnTo>
                  <a:pt x="177" y="148"/>
                </a:lnTo>
                <a:lnTo>
                  <a:pt x="43" y="148"/>
                </a:lnTo>
                <a:lnTo>
                  <a:pt x="43" y="120"/>
                </a:lnTo>
                <a:lnTo>
                  <a:pt x="177" y="120"/>
                </a:lnTo>
                <a:lnTo>
                  <a:pt x="125" y="60"/>
                </a:lnTo>
                <a:lnTo>
                  <a:pt x="146" y="42"/>
                </a:lnTo>
                <a:lnTo>
                  <a:pt x="224" y="134"/>
                </a:lnTo>
                <a:lnTo>
                  <a:pt x="146" y="226"/>
                </a:lnTo>
                <a:close/>
                <a:moveTo>
                  <a:pt x="134" y="0"/>
                </a:moveTo>
                <a:cubicBezTo>
                  <a:pt x="208" y="0"/>
                  <a:pt x="268" y="60"/>
                  <a:pt x="268" y="134"/>
                </a:cubicBezTo>
                <a:cubicBezTo>
                  <a:pt x="268" y="208"/>
                  <a:pt x="208" y="268"/>
                  <a:pt x="134" y="268"/>
                </a:cubicBezTo>
                <a:cubicBezTo>
                  <a:pt x="60" y="268"/>
                  <a:pt x="0" y="208"/>
                  <a:pt x="0" y="134"/>
                </a:cubicBezTo>
                <a:cubicBezTo>
                  <a:pt x="0" y="60"/>
                  <a:pt x="60" y="0"/>
                  <a:pt x="134" y="0"/>
                </a:cubicBezTo>
                <a:close/>
                <a:moveTo>
                  <a:pt x="134" y="17"/>
                </a:moveTo>
                <a:cubicBezTo>
                  <a:pt x="198" y="17"/>
                  <a:pt x="250" y="70"/>
                  <a:pt x="250" y="134"/>
                </a:cubicBezTo>
                <a:cubicBezTo>
                  <a:pt x="250" y="199"/>
                  <a:pt x="198" y="251"/>
                  <a:pt x="134" y="251"/>
                </a:cubicBezTo>
                <a:cubicBezTo>
                  <a:pt x="69" y="251"/>
                  <a:pt x="17" y="199"/>
                  <a:pt x="17" y="134"/>
                </a:cubicBezTo>
                <a:cubicBezTo>
                  <a:pt x="17" y="70"/>
                  <a:pt x="69" y="17"/>
                  <a:pt x="134" y="17"/>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762725" y="401608"/>
            <a:ext cx="660961" cy="1015663"/>
          </a:xfrm>
          <a:prstGeom prst="rect">
            <a:avLst/>
          </a:prstGeom>
          <a:noFill/>
        </p:spPr>
        <p:txBody>
          <a:bodyPr wrap="square" rtlCol="0">
            <a:spAutoFit/>
          </a:bodyPr>
          <a:lstStyle/>
          <a:p>
            <a:r>
              <a:rPr lang="en-US" altLang="zh-CN" sz="6000" b="1" dirty="0" smtClean="0">
                <a:solidFill>
                  <a:srgbClr val="F8F8F8"/>
                </a:solidFill>
                <a:latin typeface="微软雅黑" panose="020B0503020204020204" pitchFamily="34" charset="-122"/>
                <a:ea typeface="微软雅黑" panose="020B0503020204020204" pitchFamily="34" charset="-122"/>
              </a:rPr>
              <a:t>2</a:t>
            </a:r>
            <a:endParaRPr lang="zh-CN" altLang="en-US" sz="6000" b="1" dirty="0">
              <a:solidFill>
                <a:srgbClr val="F8F8F8"/>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1935740" y="853475"/>
            <a:ext cx="6131410" cy="461665"/>
          </a:xfrm>
          <a:prstGeom prst="rect">
            <a:avLst/>
          </a:prstGeom>
          <a:noFill/>
        </p:spPr>
        <p:txBody>
          <a:bodyPr wrap="square" rtlCol="0">
            <a:spAutoFit/>
          </a:bodyPr>
          <a:lstStyle/>
          <a:p>
            <a:pPr lvl="0"/>
            <a:r>
              <a:rPr lang="zh-CN" altLang="zh-CN" sz="2400" b="1" dirty="0" smtClean="0">
                <a:solidFill>
                  <a:srgbClr val="2B2A30"/>
                </a:solidFill>
                <a:latin typeface="微软雅黑" panose="020B0503020204020204" pitchFamily="34" charset="-122"/>
                <a:ea typeface="微软雅黑" panose="020B0503020204020204" pitchFamily="34" charset="-122"/>
              </a:rPr>
              <a:t>农村</a:t>
            </a:r>
            <a:r>
              <a:rPr lang="zh-CN" altLang="zh-CN" sz="2400" b="1" dirty="0">
                <a:solidFill>
                  <a:srgbClr val="2B2A30"/>
                </a:solidFill>
                <a:latin typeface="微软雅黑" panose="020B0503020204020204" pitchFamily="34" charset="-122"/>
                <a:ea typeface="微软雅黑" panose="020B0503020204020204" pitchFamily="34" charset="-122"/>
              </a:rPr>
              <a:t>基层党建</a:t>
            </a:r>
            <a:r>
              <a:rPr lang="zh-CN" altLang="zh-CN" sz="2400" b="1" dirty="0" smtClean="0">
                <a:solidFill>
                  <a:srgbClr val="2B2A30"/>
                </a:solidFill>
                <a:latin typeface="微软雅黑" panose="020B0503020204020204" pitchFamily="34" charset="-122"/>
                <a:ea typeface="微软雅黑" panose="020B0503020204020204" pitchFamily="34" charset="-122"/>
              </a:rPr>
              <a:t>，沉重</a:t>
            </a:r>
            <a:r>
              <a:rPr lang="zh-CN" altLang="zh-CN" sz="2400" b="1" dirty="0">
                <a:solidFill>
                  <a:srgbClr val="2B2A30"/>
                </a:solidFill>
                <a:latin typeface="微软雅黑" panose="020B0503020204020204" pitchFamily="34" charset="-122"/>
                <a:ea typeface="微软雅黑" panose="020B0503020204020204" pitchFamily="34" charset="-122"/>
              </a:rPr>
              <a:t>的话题就在我们心上</a:t>
            </a:r>
          </a:p>
        </p:txBody>
      </p:sp>
      <p:sp>
        <p:nvSpPr>
          <p:cNvPr id="4" name="Rectangle 3"/>
          <p:cNvSpPr>
            <a:spLocks noChangeArrowheads="1"/>
          </p:cNvSpPr>
          <p:nvPr/>
        </p:nvSpPr>
        <p:spPr bwMode="auto">
          <a:xfrm>
            <a:off x="1262528" y="1878444"/>
            <a:ext cx="6909871" cy="195694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spAutoFit/>
          </a:bodyPr>
          <a:lstStyle/>
          <a:p>
            <a:pPr lvl="0" indent="266700" defTabSz="914400" eaLnBrk="0" fontAlgn="base" hangingPunct="0">
              <a:lnSpc>
                <a:spcPct val="150000"/>
              </a:lnSpc>
              <a:spcBef>
                <a:spcPts val="500"/>
              </a:spcBef>
              <a:spcAft>
                <a:spcPct val="0"/>
              </a:spcAft>
            </a:pPr>
            <a:r>
              <a:rPr lang="en-US" altLang="zh-CN" sz="1600" dirty="0" smtClean="0"/>
              <a:t>   </a:t>
            </a:r>
            <a:r>
              <a:rPr lang="zh-CN" altLang="zh-CN" sz="1600" dirty="0" smtClean="0"/>
              <a:t>习</a:t>
            </a:r>
            <a:r>
              <a:rPr lang="zh-CN" altLang="zh-CN" sz="1600" dirty="0"/>
              <a:t>近平总书记对农村基层党建工作多次作出重要指示，贯穿其中的核心思想就是</a:t>
            </a:r>
            <a:r>
              <a:rPr lang="zh-CN" altLang="zh-CN" sz="1600" dirty="0" smtClean="0"/>
              <a:t>：无论农村经济社会结构如何变化，无论经济社会组织如何发育成长，</a:t>
            </a:r>
            <a:r>
              <a:rPr lang="zh-CN" altLang="zh-CN" sz="1600" b="1" dirty="0" smtClean="0">
                <a:solidFill>
                  <a:srgbClr val="FF0000"/>
                </a:solidFill>
              </a:rPr>
              <a:t>农村</a:t>
            </a:r>
            <a:r>
              <a:rPr lang="zh-CN" altLang="zh-CN" sz="1600" b="1" dirty="0">
                <a:solidFill>
                  <a:srgbClr val="FF0000"/>
                </a:solidFill>
              </a:rPr>
              <a:t>基层党组织的领导地位不能动摇，战斗堡垒作用不能削弱。</a:t>
            </a:r>
            <a:r>
              <a:rPr lang="zh-CN" altLang="zh-CN" sz="1600" dirty="0"/>
              <a:t>农村基层党组织是党在农村工作的基础。</a:t>
            </a:r>
            <a:r>
              <a:rPr lang="en-US" altLang="zh-CN" sz="1600" dirty="0" smtClean="0"/>
              <a:t>  </a:t>
            </a:r>
          </a:p>
          <a:p>
            <a:pPr lvl="0" indent="266700" defTabSz="914400" eaLnBrk="0" fontAlgn="base" hangingPunct="0">
              <a:lnSpc>
                <a:spcPct val="150000"/>
              </a:lnSpc>
              <a:spcBef>
                <a:spcPts val="500"/>
              </a:spcBef>
              <a:spcAft>
                <a:spcPct val="0"/>
              </a:spcAft>
            </a:pPr>
            <a:r>
              <a:rPr lang="en-US" altLang="zh-CN" sz="1600" dirty="0" smtClean="0"/>
              <a:t>   </a:t>
            </a:r>
            <a:endParaRPr lang="zh-CN" altLang="en-US" sz="1600" dirty="0">
              <a:solidFill>
                <a:srgbClr val="2B2A30"/>
              </a:solidFill>
              <a:latin typeface="微软雅黑" panose="020B0503020204020204" pitchFamily="34" charset="-122"/>
              <a:ea typeface="微软雅黑" panose="020B0503020204020204" pitchFamily="34" charset="-122"/>
            </a:endParaRPr>
          </a:p>
        </p:txBody>
      </p:sp>
    </p:spTree>
    <p:extLst>
      <p:ext uri="{BB962C8B-B14F-4D97-AF65-F5344CB8AC3E}">
        <p14:creationId xmlns="" xmlns:p14="http://schemas.microsoft.com/office/powerpoint/2010/main" val="1977796887"/>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down)">
                                      <p:cBhvr>
                                        <p:cTn id="11" dur="500"/>
                                        <p:tgtEl>
                                          <p:spTgt spid="17"/>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childTnLst>
                          </p:cTn>
                        </p:par>
                        <p:par>
                          <p:cTn id="16" fill="hold">
                            <p:stCondLst>
                              <p:cond delay="1500"/>
                            </p:stCondLst>
                            <p:childTnLst>
                              <p:par>
                                <p:cTn id="17" presetID="31"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 calcmode="lin" valueType="num">
                                      <p:cBhvr>
                                        <p:cTn id="21" dur="500" fill="hold"/>
                                        <p:tgtEl>
                                          <p:spTgt spid="20"/>
                                        </p:tgtEl>
                                        <p:attrNameLst>
                                          <p:attrName>style.rotation</p:attrName>
                                        </p:attrNameLst>
                                      </p:cBhvr>
                                      <p:tavLst>
                                        <p:tav tm="0">
                                          <p:val>
                                            <p:fltVal val="90"/>
                                          </p:val>
                                        </p:tav>
                                        <p:tav tm="100000">
                                          <p:val>
                                            <p:fltVal val="0"/>
                                          </p:val>
                                        </p:tav>
                                      </p:tavLst>
                                    </p:anim>
                                    <p:animEffect transition="in" filter="fade">
                                      <p:cBhvr>
                                        <p:cTn id="22" dur="500"/>
                                        <p:tgtEl>
                                          <p:spTgt spid="20"/>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left)">
                                      <p:cBhvr>
                                        <p:cTn id="26" dur="500"/>
                                        <p:tgtEl>
                                          <p:spTgt spid="29"/>
                                        </p:tgtEl>
                                      </p:cBhvr>
                                    </p:animEffect>
                                  </p:childTnLst>
                                </p:cTn>
                              </p:par>
                            </p:childTnLst>
                          </p:cTn>
                        </p:par>
                        <p:par>
                          <p:cTn id="27" fill="hold">
                            <p:stCondLst>
                              <p:cond delay="2500"/>
                            </p:stCondLst>
                            <p:childTnLst>
                              <p:par>
                                <p:cTn id="28" presetID="16" presetClass="entr" presetSubtype="21" fill="hold" grpId="0" nodeType="after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arn(inVertical)">
                                      <p:cBhvr>
                                        <p:cTn id="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0" grpId="0"/>
      <p:bldP spid="29"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041485" y="1557016"/>
            <a:ext cx="7274931" cy="2598910"/>
            <a:chOff x="1041485" y="1557016"/>
            <a:chExt cx="7418948" cy="3016636"/>
          </a:xfrm>
        </p:grpSpPr>
        <p:grpSp>
          <p:nvGrpSpPr>
            <p:cNvPr id="20" name="组合 19"/>
            <p:cNvGrpSpPr/>
            <p:nvPr/>
          </p:nvGrpSpPr>
          <p:grpSpPr>
            <a:xfrm>
              <a:off x="3383552" y="2243112"/>
              <a:ext cx="1382352" cy="2146839"/>
              <a:chOff x="4620464" y="2113215"/>
              <a:chExt cx="1716281" cy="2632740"/>
            </a:xfrm>
            <a:solidFill>
              <a:srgbClr val="FF0000"/>
            </a:solidFill>
          </p:grpSpPr>
          <p:sp>
            <p:nvSpPr>
              <p:cNvPr id="21" name="梯形 20"/>
              <p:cNvSpPr/>
              <p:nvPr/>
            </p:nvSpPr>
            <p:spPr>
              <a:xfrm rot="5400000">
                <a:off x="4072040" y="314255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梯形 21"/>
              <p:cNvSpPr/>
              <p:nvPr/>
            </p:nvSpPr>
            <p:spPr>
              <a:xfrm rot="8993242">
                <a:off x="4664982" y="211321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梯形 22"/>
              <p:cNvSpPr/>
              <p:nvPr/>
            </p:nvSpPr>
            <p:spPr>
              <a:xfrm rot="1800000">
                <a:off x="4667006" y="417306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a:off x="4379447" y="2242163"/>
              <a:ext cx="1382349" cy="2146829"/>
              <a:chOff x="5856933" y="2112051"/>
              <a:chExt cx="1716277" cy="2632728"/>
            </a:xfrm>
            <a:solidFill>
              <a:srgbClr val="FF0000"/>
            </a:solidFill>
          </p:grpSpPr>
          <p:sp>
            <p:nvSpPr>
              <p:cNvPr id="25" name="梯形 24"/>
              <p:cNvSpPr/>
              <p:nvPr/>
            </p:nvSpPr>
            <p:spPr>
              <a:xfrm rot="16200000" flipH="1">
                <a:off x="6451894" y="314255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梯形 25"/>
              <p:cNvSpPr/>
              <p:nvPr/>
            </p:nvSpPr>
            <p:spPr>
              <a:xfrm rot="19793242" flipH="1">
                <a:off x="5858956" y="4171887"/>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梯形 26"/>
              <p:cNvSpPr/>
              <p:nvPr/>
            </p:nvSpPr>
            <p:spPr>
              <a:xfrm rot="12600000" flipH="1">
                <a:off x="5856933" y="2112051"/>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8" name="直接连接符 27"/>
            <p:cNvCxnSpPr/>
            <p:nvPr/>
          </p:nvCxnSpPr>
          <p:spPr>
            <a:xfrm flipV="1">
              <a:off x="1234553" y="3114601"/>
              <a:ext cx="1973220" cy="1"/>
            </a:xfrm>
            <a:prstGeom prst="line">
              <a:avLst/>
            </a:prstGeom>
            <a:ln w="12700">
              <a:solidFill>
                <a:srgbClr val="FF0000"/>
              </a:solidFill>
              <a:tailEnd type="oval"/>
            </a:ln>
          </p:spPr>
          <p:style>
            <a:lnRef idx="1">
              <a:schemeClr val="accent1"/>
            </a:lnRef>
            <a:fillRef idx="0">
              <a:schemeClr val="accent1"/>
            </a:fillRef>
            <a:effectRef idx="0">
              <a:schemeClr val="accent1"/>
            </a:effectRef>
            <a:fontRef idx="minor">
              <a:schemeClr val="tx1"/>
            </a:fontRef>
          </p:style>
        </p:cxnSp>
        <p:sp>
          <p:nvSpPr>
            <p:cNvPr id="29" name="任意多边形 28"/>
            <p:cNvSpPr/>
            <p:nvPr/>
          </p:nvSpPr>
          <p:spPr>
            <a:xfrm>
              <a:off x="1403648" y="1897255"/>
              <a:ext cx="2313719" cy="352340"/>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FF000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p>
          </p:txBody>
        </p:sp>
        <p:sp>
          <p:nvSpPr>
            <p:cNvPr id="30" name="任意多边形 29"/>
            <p:cNvSpPr/>
            <p:nvPr/>
          </p:nvSpPr>
          <p:spPr>
            <a:xfrm flipV="1">
              <a:off x="1400532" y="4221312"/>
              <a:ext cx="2313719" cy="352340"/>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FF000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p>
          </p:txBody>
        </p:sp>
        <p:cxnSp>
          <p:nvCxnSpPr>
            <p:cNvPr id="31" name="直接连接符 30"/>
            <p:cNvCxnSpPr/>
            <p:nvPr/>
          </p:nvCxnSpPr>
          <p:spPr>
            <a:xfrm flipH="1">
              <a:off x="5937577" y="3114601"/>
              <a:ext cx="1871669" cy="14303"/>
            </a:xfrm>
            <a:prstGeom prst="line">
              <a:avLst/>
            </a:prstGeom>
            <a:ln w="12700">
              <a:solidFill>
                <a:srgbClr val="FF0000"/>
              </a:solidFill>
              <a:tailEnd type="oval"/>
            </a:ln>
          </p:spPr>
          <p:style>
            <a:lnRef idx="1">
              <a:schemeClr val="accent1"/>
            </a:lnRef>
            <a:fillRef idx="0">
              <a:schemeClr val="accent1"/>
            </a:fillRef>
            <a:effectRef idx="0">
              <a:schemeClr val="accent1"/>
            </a:effectRef>
            <a:fontRef idx="minor">
              <a:schemeClr val="tx1"/>
            </a:fontRef>
          </p:style>
        </p:cxnSp>
        <p:sp>
          <p:nvSpPr>
            <p:cNvPr id="32" name="任意多边形 31"/>
            <p:cNvSpPr/>
            <p:nvPr/>
          </p:nvSpPr>
          <p:spPr>
            <a:xfrm flipH="1">
              <a:off x="5427986" y="1897255"/>
              <a:ext cx="2381260" cy="352340"/>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FF000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p>
          </p:txBody>
        </p:sp>
        <p:sp>
          <p:nvSpPr>
            <p:cNvPr id="33" name="任意多边形 32"/>
            <p:cNvSpPr/>
            <p:nvPr/>
          </p:nvSpPr>
          <p:spPr>
            <a:xfrm flipH="1" flipV="1">
              <a:off x="5431100" y="4221312"/>
              <a:ext cx="2381260" cy="352340"/>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FF000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p>
          </p:txBody>
        </p:sp>
        <p:pic>
          <p:nvPicPr>
            <p:cNvPr id="34" name="图片 3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6182266" y="4306482"/>
              <a:ext cx="206052" cy="208611"/>
            </a:xfrm>
            <a:prstGeom prst="rect">
              <a:avLst/>
            </a:prstGeom>
          </p:spPr>
        </p:pic>
        <p:pic>
          <p:nvPicPr>
            <p:cNvPr id="35" name="图片 34"/>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6191323" y="1654576"/>
              <a:ext cx="187939" cy="190273"/>
            </a:xfrm>
            <a:prstGeom prst="rect">
              <a:avLst/>
            </a:prstGeom>
          </p:spPr>
        </p:pic>
        <p:pic>
          <p:nvPicPr>
            <p:cNvPr id="36" name="图片 35"/>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2784678" y="4338385"/>
              <a:ext cx="163597" cy="165629"/>
            </a:xfrm>
            <a:prstGeom prst="rect">
              <a:avLst/>
            </a:prstGeom>
          </p:spPr>
        </p:pic>
        <p:pic>
          <p:nvPicPr>
            <p:cNvPr id="37" name="图片 36"/>
            <p:cNvPicPr>
              <a:picLocks noChangeAspect="1"/>
            </p:cNvPicPr>
            <p:nvPr/>
          </p:nvPicPr>
          <p:blipFill>
            <a:blip r:embed="rId6" cstate="print">
              <a:extLst>
                <a:ext uri="{28A0092B-C50C-407E-A947-70E740481C1C}">
                  <a14:useLocalDpi xmlns="" xmlns:a14="http://schemas.microsoft.com/office/drawing/2010/main" val="0"/>
                </a:ext>
              </a:extLst>
            </a:blip>
            <a:stretch>
              <a:fillRect/>
            </a:stretch>
          </p:blipFill>
          <p:spPr>
            <a:xfrm>
              <a:off x="2783127" y="2896623"/>
              <a:ext cx="166699" cy="151066"/>
            </a:xfrm>
            <a:prstGeom prst="rect">
              <a:avLst/>
            </a:prstGeom>
          </p:spPr>
        </p:pic>
        <p:pic>
          <p:nvPicPr>
            <p:cNvPr id="38" name="图片 37"/>
            <p:cNvPicPr>
              <a:picLocks noChangeAspect="1"/>
            </p:cNvPicPr>
            <p:nvPr/>
          </p:nvPicPr>
          <p:blipFill>
            <a:blip r:embed="rId7" cstate="print">
              <a:extLst>
                <a:ext uri="{28A0092B-C50C-407E-A947-70E740481C1C}">
                  <a14:useLocalDpi xmlns="" xmlns:a14="http://schemas.microsoft.com/office/drawing/2010/main" val="0"/>
                </a:ext>
              </a:extLst>
            </a:blip>
            <a:stretch>
              <a:fillRect/>
            </a:stretch>
          </p:blipFill>
          <p:spPr>
            <a:xfrm>
              <a:off x="2752107" y="1596999"/>
              <a:ext cx="228739" cy="231580"/>
            </a:xfrm>
            <a:prstGeom prst="rect">
              <a:avLst/>
            </a:prstGeom>
          </p:spPr>
        </p:pic>
        <p:pic>
          <p:nvPicPr>
            <p:cNvPr id="39" name="图片 38"/>
            <p:cNvPicPr>
              <a:picLocks noChangeAspect="1"/>
            </p:cNvPicPr>
            <p:nvPr/>
          </p:nvPicPr>
          <p:blipFill>
            <a:blip r:embed="rId8" cstate="print">
              <a:extLst>
                <a:ext uri="{28A0092B-C50C-407E-A947-70E740481C1C}">
                  <a14:useLocalDpi xmlns="" xmlns:a14="http://schemas.microsoft.com/office/drawing/2010/main" val="0"/>
                </a:ext>
              </a:extLst>
            </a:blip>
            <a:stretch>
              <a:fillRect/>
            </a:stretch>
          </p:blipFill>
          <p:spPr>
            <a:xfrm>
              <a:off x="6196494" y="2892682"/>
              <a:ext cx="177597" cy="179803"/>
            </a:xfrm>
            <a:prstGeom prst="rect">
              <a:avLst/>
            </a:prstGeom>
          </p:spPr>
        </p:pic>
        <p:sp>
          <p:nvSpPr>
            <p:cNvPr id="41" name="文本框 45"/>
            <p:cNvSpPr txBox="1"/>
            <p:nvPr/>
          </p:nvSpPr>
          <p:spPr>
            <a:xfrm>
              <a:off x="1041487" y="1568938"/>
              <a:ext cx="1712087" cy="286232"/>
            </a:xfrm>
            <a:prstGeom prst="rect">
              <a:avLst/>
            </a:prstGeom>
            <a:noFill/>
          </p:spPr>
          <p:txBody>
            <a:bodyPr wrap="square" rtlCol="0">
              <a:spAutoFit/>
            </a:bodyPr>
            <a:lstStyle/>
            <a:p>
              <a:pPr algn="r">
                <a:lnSpc>
                  <a:spcPct val="90000"/>
                </a:lnSpc>
                <a:spcBef>
                  <a:spcPts val="750"/>
                </a:spcBef>
              </a:pPr>
              <a:r>
                <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、经济基础弱</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文本框 46"/>
            <p:cNvSpPr txBox="1"/>
            <p:nvPr/>
          </p:nvSpPr>
          <p:spPr>
            <a:xfrm>
              <a:off x="1041485" y="2781152"/>
              <a:ext cx="1712087" cy="286232"/>
            </a:xfrm>
            <a:prstGeom prst="rect">
              <a:avLst/>
            </a:prstGeom>
            <a:noFill/>
          </p:spPr>
          <p:txBody>
            <a:bodyPr wrap="square" rtlCol="0">
              <a:spAutoFit/>
            </a:bodyPr>
            <a:lstStyle/>
            <a:p>
              <a:pPr algn="r">
                <a:lnSpc>
                  <a:spcPct val="90000"/>
                </a:lnSpc>
                <a:spcBef>
                  <a:spcPts val="750"/>
                </a:spcBef>
              </a:pPr>
              <a:r>
                <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rPr>
                <a:t>3</a:t>
              </a: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、先锋意识差</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文本框 47"/>
            <p:cNvSpPr txBox="1"/>
            <p:nvPr/>
          </p:nvSpPr>
          <p:spPr>
            <a:xfrm>
              <a:off x="1041487" y="4229098"/>
              <a:ext cx="1712087" cy="286232"/>
            </a:xfrm>
            <a:prstGeom prst="rect">
              <a:avLst/>
            </a:prstGeom>
            <a:noFill/>
          </p:spPr>
          <p:txBody>
            <a:bodyPr wrap="square" rtlCol="0">
              <a:spAutoFit/>
            </a:bodyPr>
            <a:lstStyle/>
            <a:p>
              <a:pPr algn="r">
                <a:lnSpc>
                  <a:spcPct val="90000"/>
                </a:lnSpc>
                <a:spcBef>
                  <a:spcPts val="750"/>
                </a:spcBef>
              </a:pPr>
              <a:r>
                <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rPr>
                <a:t>5</a:t>
              </a: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、制度建设空</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文本框 51"/>
            <p:cNvSpPr txBox="1"/>
            <p:nvPr/>
          </p:nvSpPr>
          <p:spPr>
            <a:xfrm>
              <a:off x="6346205" y="1557016"/>
              <a:ext cx="2114227" cy="286232"/>
            </a:xfrm>
            <a:prstGeom prst="rect">
              <a:avLst/>
            </a:prstGeom>
            <a:noFill/>
          </p:spPr>
          <p:txBody>
            <a:bodyPr wrap="square" rtlCol="0">
              <a:spAutoFit/>
            </a:bodyPr>
            <a:lstStyle/>
            <a:p>
              <a:pPr>
                <a:lnSpc>
                  <a:spcPct val="90000"/>
                </a:lnSpc>
                <a:spcBef>
                  <a:spcPts val="750"/>
                </a:spcBef>
              </a:pPr>
              <a:r>
                <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rPr>
                <a:t>2</a:t>
              </a: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、队伍配备难</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文本框 52"/>
            <p:cNvSpPr txBox="1"/>
            <p:nvPr/>
          </p:nvSpPr>
          <p:spPr>
            <a:xfrm>
              <a:off x="6346206" y="2781152"/>
              <a:ext cx="2114227" cy="286232"/>
            </a:xfrm>
            <a:prstGeom prst="rect">
              <a:avLst/>
            </a:prstGeom>
            <a:noFill/>
          </p:spPr>
          <p:txBody>
            <a:bodyPr wrap="square" rtlCol="0">
              <a:spAutoFit/>
            </a:bodyPr>
            <a:lstStyle/>
            <a:p>
              <a:pPr>
                <a:lnSpc>
                  <a:spcPct val="90000"/>
                </a:lnSpc>
                <a:spcBef>
                  <a:spcPts val="750"/>
                </a:spcBef>
              </a:pPr>
              <a:r>
                <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rPr>
                <a:t>4</a:t>
              </a: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、活动开展少</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文本框 53"/>
            <p:cNvSpPr txBox="1"/>
            <p:nvPr/>
          </p:nvSpPr>
          <p:spPr>
            <a:xfrm>
              <a:off x="6346205" y="4237895"/>
              <a:ext cx="2114227" cy="286232"/>
            </a:xfrm>
            <a:prstGeom prst="rect">
              <a:avLst/>
            </a:prstGeom>
            <a:noFill/>
          </p:spPr>
          <p:txBody>
            <a:bodyPr wrap="square" rtlCol="0">
              <a:spAutoFit/>
            </a:bodyPr>
            <a:lstStyle/>
            <a:p>
              <a:pPr>
                <a:lnSpc>
                  <a:spcPct val="90000"/>
                </a:lnSpc>
                <a:spcBef>
                  <a:spcPts val="750"/>
                </a:spcBef>
              </a:pPr>
              <a:r>
                <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rPr>
                <a:t>6</a:t>
              </a: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、发展方略缺</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4" name="文本框 57"/>
            <p:cNvSpPr txBox="1"/>
            <p:nvPr/>
          </p:nvSpPr>
          <p:spPr>
            <a:xfrm>
              <a:off x="3902509" y="2757915"/>
              <a:ext cx="1372897" cy="1205705"/>
            </a:xfrm>
            <a:prstGeom prst="rect">
              <a:avLst/>
            </a:prstGeom>
            <a:noFill/>
          </p:spPr>
          <p:txBody>
            <a:bodyPr wrap="square" lIns="68580" tIns="34290" rIns="68580" bIns="34290" rtlCol="0">
              <a:spAutoFit/>
            </a:bodyPr>
            <a:lstStyle/>
            <a:p>
              <a:pPr>
                <a:lnSpc>
                  <a:spcPct val="150000"/>
                </a:lnSpc>
              </a:pPr>
              <a:r>
                <a:rPr lang="zh-CN" altLang="zh-CN" b="1" dirty="0"/>
                <a:t>现阶段农村基层党建工作存在</a:t>
              </a:r>
              <a:r>
                <a:rPr lang="zh-CN" altLang="zh-CN" b="1" dirty="0" smtClean="0"/>
                <a:t>的问题</a:t>
              </a:r>
              <a:r>
                <a:rPr lang="zh-CN" altLang="zh-CN" b="1" dirty="0"/>
                <a:t>：</a:t>
              </a:r>
              <a:endParaRPr lang="zh-CN" altLang="zh-CN" dirty="0"/>
            </a:p>
          </p:txBody>
        </p:sp>
      </p:grpSp>
      <p:sp>
        <p:nvSpPr>
          <p:cNvPr id="40" name="文本框 10"/>
          <p:cNvSpPr txBox="1">
            <a:spLocks noChangeArrowheads="1"/>
          </p:cNvSpPr>
          <p:nvPr/>
        </p:nvSpPr>
        <p:spPr bwMode="auto">
          <a:xfrm>
            <a:off x="918004" y="267494"/>
            <a:ext cx="7398412" cy="5309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微软雅黑" panose="020B0503020204020204" pitchFamily="34" charset="-122"/>
                <a:ea typeface="微软雅黑" panose="020B0503020204020204" pitchFamily="34" charset="-122"/>
              </a:rPr>
              <a:t>农村基层党建，沉重</a:t>
            </a:r>
            <a:r>
              <a:rPr lang="zh-CN" altLang="zh-CN" sz="1800" b="1" dirty="0">
                <a:latin typeface="微软雅黑" panose="020B0503020204020204" pitchFamily="34" charset="-122"/>
                <a:ea typeface="微软雅黑" panose="020B0503020204020204" pitchFamily="34" charset="-122"/>
              </a:rPr>
              <a:t>的话题就在我们心</a:t>
            </a:r>
            <a:r>
              <a:rPr lang="zh-CN" altLang="zh-CN" sz="1800" b="1" dirty="0" smtClean="0">
                <a:latin typeface="微软雅黑" panose="020B0503020204020204" pitchFamily="34" charset="-122"/>
                <a:ea typeface="微软雅黑" panose="020B0503020204020204" pitchFamily="34" charset="-122"/>
              </a:rPr>
              <a:t>上</a:t>
            </a:r>
            <a:r>
              <a:rPr lang="en-US" altLang="zh-CN" sz="1000" dirty="0" smtClean="0">
                <a:latin typeface="微软雅黑" panose="020B0503020204020204" pitchFamily="34" charset="-122"/>
                <a:ea typeface="微软雅黑" panose="020B0503020204020204" pitchFamily="34" charset="-122"/>
              </a:rPr>
              <a:t>——</a:t>
            </a:r>
            <a:r>
              <a:rPr lang="zh-CN" altLang="zh-CN" sz="1200" dirty="0" smtClean="0">
                <a:latin typeface="微软雅黑" panose="020B0503020204020204" pitchFamily="34" charset="-122"/>
                <a:ea typeface="微软雅黑" panose="020B0503020204020204" pitchFamily="34" charset="-122"/>
              </a:rPr>
              <a:t>问题</a:t>
            </a:r>
            <a:r>
              <a:rPr lang="zh-CN" altLang="en-US" sz="1200" dirty="0" smtClean="0">
                <a:latin typeface="微软雅黑" panose="020B0503020204020204" pitchFamily="34" charset="-122"/>
                <a:ea typeface="微软雅黑" panose="020B0503020204020204" pitchFamily="34" charset="-122"/>
              </a:rPr>
              <a:t>和原因</a:t>
            </a:r>
            <a:endParaRPr lang="zh-CN" altLang="zh-CN" sz="1200" dirty="0">
              <a:latin typeface="微软雅黑" panose="020B0503020204020204" pitchFamily="34" charset="-122"/>
              <a:ea typeface="微软雅黑" panose="020B0503020204020204" pitchFamily="34" charset="-122"/>
            </a:endParaRPr>
          </a:p>
          <a:p>
            <a:pPr lvl="0"/>
            <a:endParaRPr lang="zh-CN" altLang="en-US" sz="1200"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 xmlns:p14="http://schemas.microsoft.com/office/powerpoint/2010/main" val="1200984800"/>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1"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8)">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KSO_GT1.1"/>
          <p:cNvSpPr txBox="1"/>
          <p:nvPr/>
        </p:nvSpPr>
        <p:spPr>
          <a:xfrm>
            <a:off x="759153" y="3189333"/>
            <a:ext cx="1866834" cy="1254625"/>
          </a:xfrm>
          <a:prstGeom prst="rect">
            <a:avLst/>
          </a:prstGeom>
          <a:noFill/>
        </p:spPr>
        <p:txBody>
          <a:bodyPr lIns="100790" tIns="50396" rIns="100790" bIns="50396"/>
          <a:lstStyle/>
          <a:p>
            <a:pPr marL="342900" indent="-342900">
              <a:lnSpc>
                <a:spcPct val="130000"/>
              </a:lnSpc>
              <a:buFont typeface="+mj-ea"/>
              <a:buAutoNum type="circleNumDbPlain"/>
              <a:defRPr/>
            </a:pPr>
            <a:r>
              <a:rPr lang="zh-CN" altLang="zh-CN" sz="1300" dirty="0" smtClean="0">
                <a:solidFill>
                  <a:sysClr val="windowText" lastClr="000000"/>
                </a:solidFill>
                <a:latin typeface="微软雅黑" pitchFamily="34" charset="-122"/>
                <a:ea typeface="微软雅黑" pitchFamily="34" charset="-122"/>
              </a:rPr>
              <a:t>村庄“空心化”</a:t>
            </a:r>
            <a:r>
              <a:rPr lang="zh-CN" altLang="en-US" sz="1300" dirty="0" smtClean="0">
                <a:solidFill>
                  <a:sysClr val="windowText" lastClr="000000"/>
                </a:solidFill>
                <a:latin typeface="微软雅黑" pitchFamily="34" charset="-122"/>
                <a:ea typeface="微软雅黑" pitchFamily="34" charset="-122"/>
              </a:rPr>
              <a:t>；</a:t>
            </a:r>
            <a:endParaRPr lang="en-US" altLang="zh-CN" sz="1300" dirty="0" smtClean="0">
              <a:solidFill>
                <a:sysClr val="windowText" lastClr="000000"/>
              </a:solidFill>
              <a:latin typeface="微软雅黑" pitchFamily="34" charset="-122"/>
              <a:ea typeface="微软雅黑" pitchFamily="34" charset="-122"/>
            </a:endParaRPr>
          </a:p>
          <a:p>
            <a:pPr marL="342900" indent="-342900">
              <a:lnSpc>
                <a:spcPct val="130000"/>
              </a:lnSpc>
              <a:buFont typeface="+mj-ea"/>
              <a:buAutoNum type="circleNumDbPlain"/>
              <a:defRPr/>
            </a:pPr>
            <a:r>
              <a:rPr lang="zh-CN" altLang="zh-CN" sz="1300" dirty="0" smtClean="0">
                <a:solidFill>
                  <a:sysClr val="windowText" lastClr="000000"/>
                </a:solidFill>
                <a:latin typeface="微软雅黑" pitchFamily="34" charset="-122"/>
                <a:ea typeface="微软雅黑" pitchFamily="34" charset="-122"/>
              </a:rPr>
              <a:t>农民老龄化</a:t>
            </a:r>
            <a:r>
              <a:rPr lang="zh-CN" altLang="en-US" sz="1300" dirty="0" smtClean="0">
                <a:solidFill>
                  <a:sysClr val="windowText" lastClr="000000"/>
                </a:solidFill>
                <a:latin typeface="微软雅黑" pitchFamily="34" charset="-122"/>
                <a:ea typeface="微软雅黑" pitchFamily="34" charset="-122"/>
              </a:rPr>
              <a:t>。</a:t>
            </a:r>
            <a:endParaRPr lang="zh-CN" altLang="en-US" sz="1300" dirty="0">
              <a:solidFill>
                <a:schemeClr val="tx1">
                  <a:lumMod val="65000"/>
                  <a:lumOff val="35000"/>
                </a:schemeClr>
              </a:solidFill>
              <a:latin typeface="微软雅黑" pitchFamily="34" charset="-122"/>
              <a:ea typeface="微软雅黑" pitchFamily="34" charset="-122"/>
            </a:endParaRPr>
          </a:p>
        </p:txBody>
      </p:sp>
      <p:sp>
        <p:nvSpPr>
          <p:cNvPr id="83" name="任意多边形 82"/>
          <p:cNvSpPr/>
          <p:nvPr/>
        </p:nvSpPr>
        <p:spPr>
          <a:xfrm>
            <a:off x="4880720" y="1486728"/>
            <a:ext cx="1295743" cy="1294395"/>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0790" tIns="50396" rIns="100790" bIns="50396" anchor="ctr"/>
          <a:lstStyle/>
          <a:p>
            <a:pPr algn="ctr"/>
            <a:r>
              <a:rPr lang="zh-CN" altLang="zh-CN" b="1" dirty="0">
                <a:solidFill>
                  <a:schemeClr val="bg1"/>
                </a:solidFill>
                <a:latin typeface="微软雅黑" pitchFamily="34" charset="-122"/>
                <a:ea typeface="微软雅黑" pitchFamily="34" charset="-122"/>
                <a:cs typeface="+mn-ea"/>
              </a:rPr>
              <a:t>发展方略缺</a:t>
            </a:r>
          </a:p>
        </p:txBody>
      </p:sp>
      <p:sp>
        <p:nvSpPr>
          <p:cNvPr id="84" name="任意多边形 83"/>
          <p:cNvSpPr/>
          <p:nvPr/>
        </p:nvSpPr>
        <p:spPr>
          <a:xfrm>
            <a:off x="2958630" y="1486728"/>
            <a:ext cx="1295742" cy="1294395"/>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0790" tIns="50396" rIns="100790" bIns="50396" anchor="ctr"/>
          <a:lstStyle/>
          <a:p>
            <a:pPr algn="ctr">
              <a:defRPr/>
            </a:pPr>
            <a:r>
              <a:rPr lang="zh-CN" altLang="zh-CN" b="1" dirty="0">
                <a:solidFill>
                  <a:schemeClr val="bg1"/>
                </a:solidFill>
                <a:latin typeface="微软雅黑" pitchFamily="34" charset="-122"/>
                <a:ea typeface="微软雅黑" pitchFamily="34" charset="-122"/>
                <a:cs typeface="+mn-ea"/>
              </a:rPr>
              <a:t>队伍配备难</a:t>
            </a:r>
            <a:endParaRPr lang="zh-CN" altLang="en-US" b="1" dirty="0">
              <a:latin typeface="微软雅黑" pitchFamily="34" charset="-122"/>
              <a:ea typeface="微软雅黑" pitchFamily="34" charset="-122"/>
            </a:endParaRPr>
          </a:p>
        </p:txBody>
      </p:sp>
      <p:sp>
        <p:nvSpPr>
          <p:cNvPr id="85" name="任意多边形 84"/>
          <p:cNvSpPr/>
          <p:nvPr/>
        </p:nvSpPr>
        <p:spPr>
          <a:xfrm>
            <a:off x="1048410" y="1474854"/>
            <a:ext cx="1294259" cy="1294395"/>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0790" tIns="50396" rIns="100790" bIns="50396" anchor="ctr"/>
          <a:lstStyle/>
          <a:p>
            <a:pPr algn="ctr"/>
            <a:r>
              <a:rPr lang="zh-CN" altLang="zh-CN" b="1" dirty="0">
                <a:solidFill>
                  <a:schemeClr val="bg1"/>
                </a:solidFill>
                <a:latin typeface="微软雅黑" pitchFamily="34" charset="-122"/>
                <a:ea typeface="微软雅黑" pitchFamily="34" charset="-122"/>
                <a:cs typeface="+mn-ea"/>
              </a:rPr>
              <a:t>经济基础弱</a:t>
            </a:r>
          </a:p>
        </p:txBody>
      </p:sp>
      <p:sp>
        <p:nvSpPr>
          <p:cNvPr id="86" name="Freeform 4"/>
          <p:cNvSpPr>
            <a:spLocks/>
          </p:cNvSpPr>
          <p:nvPr/>
        </p:nvSpPr>
        <p:spPr bwMode="auto">
          <a:xfrm>
            <a:off x="753047" y="1177973"/>
            <a:ext cx="3654202" cy="1907451"/>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rgbClr val="FF0000"/>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a:p>
        </p:txBody>
      </p:sp>
      <p:sp>
        <p:nvSpPr>
          <p:cNvPr id="87" name="任意多边形 86"/>
          <p:cNvSpPr/>
          <p:nvPr/>
        </p:nvSpPr>
        <p:spPr>
          <a:xfrm>
            <a:off x="1479539" y="1577275"/>
            <a:ext cx="432000" cy="432000"/>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0790" tIns="50396" rIns="100790" bIns="50396"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500" b="1" dirty="0">
                <a:solidFill>
                  <a:schemeClr val="tx1">
                    <a:lumMod val="50000"/>
                    <a:lumOff val="50000"/>
                  </a:schemeClr>
                </a:solidFill>
                <a:latin typeface="微软雅黑" pitchFamily="34" charset="-122"/>
                <a:ea typeface="微软雅黑" pitchFamily="34" charset="-122"/>
                <a:cs typeface="Arial" panose="020B0604020202020204" pitchFamily="34" charset="0"/>
              </a:rPr>
              <a:t>1</a:t>
            </a:r>
            <a:endParaRPr lang="zh-CN" altLang="en-US" sz="1500" b="1" dirty="0">
              <a:solidFill>
                <a:schemeClr val="tx1">
                  <a:lumMod val="50000"/>
                  <a:lumOff val="50000"/>
                </a:schemeClr>
              </a:solidFill>
              <a:latin typeface="微软雅黑" pitchFamily="34" charset="-122"/>
              <a:ea typeface="微软雅黑" pitchFamily="34" charset="-122"/>
              <a:cs typeface="Arial" panose="020B0604020202020204" pitchFamily="34" charset="0"/>
            </a:endParaRPr>
          </a:p>
        </p:txBody>
      </p:sp>
      <p:sp>
        <p:nvSpPr>
          <p:cNvPr id="88" name="任意多边形 87"/>
          <p:cNvSpPr/>
          <p:nvPr/>
        </p:nvSpPr>
        <p:spPr>
          <a:xfrm>
            <a:off x="3390501" y="1589151"/>
            <a:ext cx="432000" cy="432000"/>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0790" tIns="50396" rIns="100790" bIns="50396"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500" b="1" dirty="0">
                <a:solidFill>
                  <a:schemeClr val="tx1">
                    <a:lumMod val="50000"/>
                    <a:lumOff val="50000"/>
                  </a:schemeClr>
                </a:solidFill>
                <a:latin typeface="微软雅黑" pitchFamily="34" charset="-122"/>
                <a:ea typeface="微软雅黑" pitchFamily="34" charset="-122"/>
                <a:cs typeface="Arial" panose="020B0604020202020204" pitchFamily="34" charset="0"/>
              </a:rPr>
              <a:t>2</a:t>
            </a:r>
            <a:endParaRPr lang="zh-CN" altLang="en-US" sz="1500" b="1" dirty="0">
              <a:solidFill>
                <a:schemeClr val="tx1">
                  <a:lumMod val="50000"/>
                  <a:lumOff val="50000"/>
                </a:schemeClr>
              </a:solidFill>
              <a:latin typeface="微软雅黑" pitchFamily="34" charset="-122"/>
              <a:ea typeface="微软雅黑" pitchFamily="34" charset="-122"/>
              <a:cs typeface="Arial" panose="020B0604020202020204" pitchFamily="34" charset="0"/>
            </a:endParaRPr>
          </a:p>
        </p:txBody>
      </p:sp>
      <p:sp>
        <p:nvSpPr>
          <p:cNvPr id="89" name="任意多边形 88"/>
          <p:cNvSpPr/>
          <p:nvPr/>
        </p:nvSpPr>
        <p:spPr>
          <a:xfrm>
            <a:off x="5312591" y="1589151"/>
            <a:ext cx="432000" cy="432000"/>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0790" tIns="50396" rIns="100790" bIns="50396"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500" b="1" dirty="0">
                <a:solidFill>
                  <a:schemeClr val="tx1">
                    <a:lumMod val="50000"/>
                    <a:lumOff val="50000"/>
                  </a:schemeClr>
                </a:solidFill>
                <a:latin typeface="微软雅黑" pitchFamily="34" charset="-122"/>
                <a:ea typeface="微软雅黑" pitchFamily="34" charset="-122"/>
                <a:cs typeface="Arial" panose="020B0604020202020204" pitchFamily="34" charset="0"/>
              </a:rPr>
              <a:t>3</a:t>
            </a:r>
            <a:endParaRPr lang="zh-CN" altLang="en-US" sz="1500" b="1" dirty="0">
              <a:solidFill>
                <a:schemeClr val="tx1">
                  <a:lumMod val="50000"/>
                  <a:lumOff val="50000"/>
                </a:schemeClr>
              </a:solidFill>
              <a:latin typeface="微软雅黑" pitchFamily="34" charset="-122"/>
              <a:ea typeface="微软雅黑" pitchFamily="34" charset="-122"/>
              <a:cs typeface="Arial" panose="020B0604020202020204" pitchFamily="34" charset="0"/>
            </a:endParaRPr>
          </a:p>
        </p:txBody>
      </p:sp>
      <p:sp>
        <p:nvSpPr>
          <p:cNvPr id="90" name="任意多边形 89"/>
          <p:cNvSpPr/>
          <p:nvPr/>
        </p:nvSpPr>
        <p:spPr>
          <a:xfrm>
            <a:off x="2813172" y="1173522"/>
            <a:ext cx="3507262" cy="1920810"/>
          </a:xfrm>
          <a:custGeom>
            <a:avLst/>
            <a:gdLst>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22350 h 2041525"/>
              <a:gd name="connsiteX1" fmla="*/ 1019175 w 3902075"/>
              <a:gd name="connsiteY1" fmla="*/ 2041525 h 2041525"/>
              <a:gd name="connsiteX2" fmla="*/ 3063875 w 3902075"/>
              <a:gd name="connsiteY2" fmla="*/ 0 h 2041525"/>
              <a:gd name="connsiteX3" fmla="*/ 3902075 w 3902075"/>
              <a:gd name="connsiteY3" fmla="*/ 841375 h 2041525"/>
              <a:gd name="connsiteX4" fmla="*/ 3902075 w 3902075"/>
              <a:gd name="connsiteY4" fmla="*/ 841375 h 2041525"/>
              <a:gd name="connsiteX0" fmla="*/ 0 w 3902075"/>
              <a:gd name="connsiteY0" fmla="*/ 1022350 h 1879600"/>
              <a:gd name="connsiteX1" fmla="*/ 847725 w 3902075"/>
              <a:gd name="connsiteY1" fmla="*/ 1879600 h 1879600"/>
              <a:gd name="connsiteX2" fmla="*/ 3063875 w 3902075"/>
              <a:gd name="connsiteY2" fmla="*/ 0 h 1879600"/>
              <a:gd name="connsiteX3" fmla="*/ 3902075 w 3902075"/>
              <a:gd name="connsiteY3" fmla="*/ 841375 h 1879600"/>
              <a:gd name="connsiteX4" fmla="*/ 3902075 w 3902075"/>
              <a:gd name="connsiteY4" fmla="*/ 841375 h 1879600"/>
              <a:gd name="connsiteX0" fmla="*/ 0 w 3902075"/>
              <a:gd name="connsiteY0" fmla="*/ 1196975 h 2054225"/>
              <a:gd name="connsiteX1" fmla="*/ 847725 w 3902075"/>
              <a:gd name="connsiteY1" fmla="*/ 2054225 h 2054225"/>
              <a:gd name="connsiteX2" fmla="*/ 2895600 w 3902075"/>
              <a:gd name="connsiteY2" fmla="*/ 0 h 2054225"/>
              <a:gd name="connsiteX3" fmla="*/ 3902075 w 3902075"/>
              <a:gd name="connsiteY3" fmla="*/ 1016000 h 2054225"/>
              <a:gd name="connsiteX4" fmla="*/ 3902075 w 3902075"/>
              <a:gd name="connsiteY4"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5" fmla="*/ 3902075 w 3902075"/>
              <a:gd name="connsiteY5"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0" fmla="*/ 0 w 3751060"/>
              <a:gd name="connsiteY0" fmla="*/ 1196975 h 2054225"/>
              <a:gd name="connsiteX1" fmla="*/ 847725 w 3751060"/>
              <a:gd name="connsiteY1" fmla="*/ 2054225 h 2054225"/>
              <a:gd name="connsiteX2" fmla="*/ 2895600 w 3751060"/>
              <a:gd name="connsiteY2" fmla="*/ 0 h 2054225"/>
              <a:gd name="connsiteX3" fmla="*/ 3751060 w 3751060"/>
              <a:gd name="connsiteY3" fmla="*/ 864864 h 2054225"/>
            </a:gdLst>
            <a:ahLst/>
            <a:cxnLst>
              <a:cxn ang="0">
                <a:pos x="connsiteX0" y="connsiteY0"/>
              </a:cxn>
              <a:cxn ang="0">
                <a:pos x="connsiteX1" y="connsiteY1"/>
              </a:cxn>
              <a:cxn ang="0">
                <a:pos x="connsiteX2" y="connsiteY2"/>
              </a:cxn>
              <a:cxn ang="0">
                <a:pos x="connsiteX3" y="connsiteY3"/>
              </a:cxn>
            </a:cxnLst>
            <a:rect l="l" t="t" r="r" b="b"/>
            <a:pathLst>
              <a:path w="3751060" h="2054225">
                <a:moveTo>
                  <a:pt x="0" y="1196975"/>
                </a:moveTo>
                <a:cubicBezTo>
                  <a:pt x="339725" y="1536700"/>
                  <a:pt x="508000" y="1714500"/>
                  <a:pt x="847725" y="2054225"/>
                </a:cubicBezTo>
                <a:lnTo>
                  <a:pt x="2895600" y="0"/>
                </a:lnTo>
                <a:lnTo>
                  <a:pt x="3751060" y="864864"/>
                </a:lnTo>
              </a:path>
            </a:pathLst>
          </a:cu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100790" tIns="50396" rIns="100790" bIns="50396"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p>
        </p:txBody>
      </p:sp>
      <p:sp>
        <p:nvSpPr>
          <p:cNvPr id="91" name="Freeform 5"/>
          <p:cNvSpPr>
            <a:spLocks/>
          </p:cNvSpPr>
          <p:nvPr/>
        </p:nvSpPr>
        <p:spPr bwMode="auto">
          <a:xfrm flipH="1" flipV="1">
            <a:off x="4736751" y="1182427"/>
            <a:ext cx="3654202" cy="1908935"/>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rgbClr val="FF0000"/>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dirty="0"/>
          </a:p>
        </p:txBody>
      </p:sp>
      <p:sp>
        <p:nvSpPr>
          <p:cNvPr id="92" name="任意多边形 91"/>
          <p:cNvSpPr/>
          <p:nvPr/>
        </p:nvSpPr>
        <p:spPr>
          <a:xfrm>
            <a:off x="6814689" y="1486728"/>
            <a:ext cx="1295742" cy="1294395"/>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0790" tIns="50396" rIns="100790" bIns="50396"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zh-CN" sz="1400" b="1" dirty="0">
                <a:solidFill>
                  <a:schemeClr val="bg1"/>
                </a:solidFill>
                <a:latin typeface="微软雅黑" pitchFamily="34" charset="-122"/>
                <a:ea typeface="微软雅黑" pitchFamily="34" charset="-122"/>
                <a:cs typeface="+mn-ea"/>
              </a:rPr>
              <a:t>活动开展少</a:t>
            </a:r>
            <a:endParaRPr lang="en-US" altLang="zh-CN" sz="1400" b="1" dirty="0">
              <a:solidFill>
                <a:schemeClr val="bg1"/>
              </a:solidFill>
              <a:latin typeface="微软雅黑" pitchFamily="34" charset="-122"/>
              <a:ea typeface="微软雅黑" pitchFamily="34" charset="-122"/>
              <a:cs typeface="+mn-ea"/>
              <a:sym typeface="+mn-lt"/>
            </a:endParaRPr>
          </a:p>
        </p:txBody>
      </p:sp>
      <p:sp>
        <p:nvSpPr>
          <p:cNvPr id="93" name="任意多边形 92"/>
          <p:cNvSpPr/>
          <p:nvPr/>
        </p:nvSpPr>
        <p:spPr>
          <a:xfrm>
            <a:off x="7246560" y="1589151"/>
            <a:ext cx="432000" cy="432000"/>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0790" tIns="50396" rIns="100790" bIns="50396"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500" b="1" dirty="0">
                <a:solidFill>
                  <a:schemeClr val="tx1">
                    <a:lumMod val="50000"/>
                    <a:lumOff val="50000"/>
                  </a:schemeClr>
                </a:solidFill>
                <a:latin typeface="微软雅黑" pitchFamily="34" charset="-122"/>
                <a:ea typeface="微软雅黑" pitchFamily="34" charset="-122"/>
                <a:cs typeface="Arial" panose="020B0604020202020204" pitchFamily="34" charset="0"/>
              </a:rPr>
              <a:t>4</a:t>
            </a:r>
            <a:endParaRPr lang="zh-CN" altLang="en-US" sz="1500" b="1" dirty="0">
              <a:solidFill>
                <a:schemeClr val="tx1">
                  <a:lumMod val="50000"/>
                  <a:lumOff val="50000"/>
                </a:schemeClr>
              </a:solidFill>
              <a:latin typeface="微软雅黑" pitchFamily="34" charset="-122"/>
              <a:ea typeface="微软雅黑" pitchFamily="34" charset="-122"/>
              <a:cs typeface="Arial" panose="020B0604020202020204" pitchFamily="34" charset="0"/>
            </a:endParaRPr>
          </a:p>
        </p:txBody>
      </p:sp>
      <p:sp>
        <p:nvSpPr>
          <p:cNvPr id="94" name="KSO_GT1.1"/>
          <p:cNvSpPr txBox="1"/>
          <p:nvPr/>
        </p:nvSpPr>
        <p:spPr>
          <a:xfrm>
            <a:off x="2672170" y="3189333"/>
            <a:ext cx="1868662" cy="1254625"/>
          </a:xfrm>
          <a:prstGeom prst="rect">
            <a:avLst/>
          </a:prstGeom>
          <a:noFill/>
        </p:spPr>
        <p:txBody>
          <a:bodyPr lIns="100790" tIns="50396" rIns="100790" bIns="50396"/>
          <a:lstStyle/>
          <a:p>
            <a:pPr marL="342900" indent="-342900">
              <a:lnSpc>
                <a:spcPct val="170000"/>
              </a:lnSpc>
              <a:buFont typeface="+mj-ea"/>
              <a:buAutoNum type="circleNumDbPlain"/>
            </a:pPr>
            <a:r>
              <a:rPr lang="zh-CN" altLang="zh-CN" sz="1300" dirty="0" smtClean="0">
                <a:latin typeface="微软雅黑" panose="020B0503020204020204" pitchFamily="34" charset="-122"/>
                <a:ea typeface="微软雅黑" panose="020B0503020204020204" pitchFamily="34" charset="-122"/>
              </a:rPr>
              <a:t>村</a:t>
            </a:r>
            <a:r>
              <a:rPr lang="zh-CN" altLang="zh-CN" sz="1300" dirty="0">
                <a:latin typeface="微软雅黑" panose="020B0503020204020204" pitchFamily="34" charset="-122"/>
                <a:ea typeface="微软雅黑" panose="020B0503020204020204" pitchFamily="34" charset="-122"/>
              </a:rPr>
              <a:t>级事务增多</a:t>
            </a:r>
            <a:r>
              <a:rPr lang="zh-CN" altLang="en-US" sz="1300" dirty="0" smtClean="0">
                <a:latin typeface="微软雅黑" panose="020B0503020204020204" pitchFamily="34" charset="-122"/>
                <a:ea typeface="微软雅黑" panose="020B0503020204020204" pitchFamily="34" charset="-122"/>
              </a:rPr>
              <a:t>；</a:t>
            </a:r>
            <a:endParaRPr lang="en-US" altLang="zh-CN" sz="1300" dirty="0" smtClean="0">
              <a:latin typeface="微软雅黑" panose="020B0503020204020204" pitchFamily="34" charset="-122"/>
              <a:ea typeface="微软雅黑" panose="020B0503020204020204" pitchFamily="34" charset="-122"/>
            </a:endParaRPr>
          </a:p>
          <a:p>
            <a:pPr marL="342900" indent="-342900">
              <a:lnSpc>
                <a:spcPct val="170000"/>
              </a:lnSpc>
              <a:buFont typeface="+mj-ea"/>
              <a:buAutoNum type="circleNumDbPlain"/>
            </a:pPr>
            <a:r>
              <a:rPr lang="zh-CN" altLang="zh-CN" sz="1300" dirty="0" smtClean="0">
                <a:latin typeface="微软雅黑" panose="020B0503020204020204" pitchFamily="34" charset="-122"/>
                <a:ea typeface="微软雅黑" panose="020B0503020204020204" pitchFamily="34" charset="-122"/>
              </a:rPr>
              <a:t>群众</a:t>
            </a:r>
            <a:r>
              <a:rPr lang="zh-CN" altLang="zh-CN" sz="1300" dirty="0">
                <a:latin typeface="微软雅黑" panose="020B0503020204020204" pitchFamily="34" charset="-122"/>
                <a:ea typeface="微软雅黑" panose="020B0503020204020204" pitchFamily="34" charset="-122"/>
              </a:rPr>
              <a:t>工作难度大</a:t>
            </a:r>
            <a:r>
              <a:rPr lang="zh-CN" altLang="en-US" sz="1300" dirty="0">
                <a:latin typeface="微软雅黑" panose="020B0503020204020204" pitchFamily="34" charset="-122"/>
                <a:ea typeface="微软雅黑" panose="020B0503020204020204" pitchFamily="34" charset="-122"/>
              </a:rPr>
              <a:t>；</a:t>
            </a:r>
            <a:endParaRPr lang="en-US" altLang="zh-CN" sz="1300" dirty="0">
              <a:latin typeface="微软雅黑" panose="020B0503020204020204" pitchFamily="34" charset="-122"/>
              <a:ea typeface="微软雅黑" panose="020B0503020204020204" pitchFamily="34" charset="-122"/>
            </a:endParaRPr>
          </a:p>
          <a:p>
            <a:pPr marL="342900" indent="-342900">
              <a:lnSpc>
                <a:spcPct val="170000"/>
              </a:lnSpc>
              <a:buFont typeface="+mj-ea"/>
              <a:buAutoNum type="circleNumDbPlain"/>
            </a:pPr>
            <a:r>
              <a:rPr lang="zh-CN" altLang="zh-CN" sz="1300" dirty="0" smtClean="0">
                <a:latin typeface="微软雅黑" panose="020B0503020204020204" pitchFamily="34" charset="-122"/>
                <a:ea typeface="微软雅黑" panose="020B0503020204020204" pitchFamily="34" charset="-122"/>
              </a:rPr>
              <a:t>配班子难</a:t>
            </a:r>
            <a:r>
              <a:rPr lang="zh-CN" altLang="en-US" sz="1300" dirty="0" smtClean="0">
                <a:latin typeface="微软雅黑" panose="020B0503020204020204" pitchFamily="34" charset="-122"/>
                <a:ea typeface="微软雅黑" panose="020B0503020204020204" pitchFamily="34" charset="-122"/>
              </a:rPr>
              <a:t>。</a:t>
            </a:r>
            <a:endParaRPr lang="zh-CN" altLang="en-US" sz="1300" dirty="0">
              <a:solidFill>
                <a:schemeClr val="tx1">
                  <a:lumMod val="65000"/>
                  <a:lumOff val="35000"/>
                </a:schemeClr>
              </a:solidFill>
              <a:latin typeface="微软雅黑" pitchFamily="34" charset="-122"/>
              <a:ea typeface="微软雅黑" pitchFamily="34" charset="-122"/>
            </a:endParaRPr>
          </a:p>
        </p:txBody>
      </p:sp>
      <p:sp>
        <p:nvSpPr>
          <p:cNvPr id="95" name="KSO_GT1.1"/>
          <p:cNvSpPr txBox="1"/>
          <p:nvPr/>
        </p:nvSpPr>
        <p:spPr>
          <a:xfrm>
            <a:off x="4587013" y="3189333"/>
            <a:ext cx="1866834" cy="1758681"/>
          </a:xfrm>
          <a:prstGeom prst="rect">
            <a:avLst/>
          </a:prstGeom>
          <a:noFill/>
        </p:spPr>
        <p:txBody>
          <a:bodyPr lIns="100790" tIns="50396" rIns="100790" bIns="50396"/>
          <a:lstStyle/>
          <a:p>
            <a:pPr marL="342900" indent="-342900">
              <a:lnSpc>
                <a:spcPct val="150000"/>
              </a:lnSpc>
              <a:buFont typeface="+mj-ea"/>
              <a:buAutoNum type="circleNumDbPlain"/>
            </a:pPr>
            <a:r>
              <a:rPr lang="zh-CN" altLang="zh-CN" sz="1300" dirty="0">
                <a:latin typeface="微软雅黑" panose="020B0503020204020204" pitchFamily="34" charset="-122"/>
                <a:ea typeface="微软雅黑" panose="020B0503020204020204" pitchFamily="34" charset="-122"/>
              </a:rPr>
              <a:t>理想信念弱化；</a:t>
            </a:r>
            <a:endParaRPr lang="en-US" altLang="zh-CN" sz="1300" dirty="0">
              <a:latin typeface="微软雅黑" panose="020B0503020204020204" pitchFamily="34" charset="-122"/>
              <a:ea typeface="微软雅黑" panose="020B0503020204020204" pitchFamily="34" charset="-122"/>
            </a:endParaRPr>
          </a:p>
          <a:p>
            <a:pPr marL="342900" indent="-342900">
              <a:lnSpc>
                <a:spcPct val="150000"/>
              </a:lnSpc>
              <a:buFont typeface="+mj-ea"/>
              <a:buAutoNum type="circleNumDbPlain"/>
            </a:pPr>
            <a:r>
              <a:rPr lang="zh-CN" altLang="zh-CN" sz="1300" dirty="0">
                <a:latin typeface="微软雅黑" panose="020B0503020204020204" pitchFamily="34" charset="-122"/>
                <a:ea typeface="微软雅黑" panose="020B0503020204020204" pitchFamily="34" charset="-122"/>
              </a:rPr>
              <a:t>宗旨意识谈化；</a:t>
            </a:r>
            <a:endParaRPr lang="en-US" altLang="zh-CN" sz="1300" dirty="0">
              <a:latin typeface="微软雅黑" panose="020B0503020204020204" pitchFamily="34" charset="-122"/>
              <a:ea typeface="微软雅黑" panose="020B0503020204020204" pitchFamily="34" charset="-122"/>
            </a:endParaRPr>
          </a:p>
          <a:p>
            <a:pPr marL="342900" indent="-342900">
              <a:lnSpc>
                <a:spcPct val="150000"/>
              </a:lnSpc>
              <a:buFont typeface="+mj-ea"/>
              <a:buAutoNum type="circleNumDbPlain"/>
            </a:pPr>
            <a:r>
              <a:rPr lang="zh-CN" altLang="zh-CN" sz="1300" dirty="0">
                <a:latin typeface="微软雅黑" panose="020B0503020204020204" pitchFamily="34" charset="-122"/>
                <a:ea typeface="微软雅黑" panose="020B0503020204020204" pitchFamily="34" charset="-122"/>
              </a:rPr>
              <a:t>实用主义至上；</a:t>
            </a:r>
            <a:endParaRPr lang="en-US" altLang="zh-CN" sz="1300" dirty="0">
              <a:latin typeface="微软雅黑" panose="020B0503020204020204" pitchFamily="34" charset="-122"/>
              <a:ea typeface="微软雅黑" panose="020B0503020204020204" pitchFamily="34" charset="-122"/>
            </a:endParaRPr>
          </a:p>
          <a:p>
            <a:pPr marL="342900" indent="-342900">
              <a:lnSpc>
                <a:spcPct val="150000"/>
              </a:lnSpc>
              <a:buFont typeface="+mj-ea"/>
              <a:buAutoNum type="circleNumDbPlain"/>
            </a:pPr>
            <a:r>
              <a:rPr lang="zh-CN" altLang="en-US" sz="1300" dirty="0">
                <a:latin typeface="微软雅黑" panose="020B0503020204020204" pitchFamily="34" charset="-122"/>
                <a:ea typeface="微软雅黑" panose="020B0503020204020204" pitchFamily="34" charset="-122"/>
              </a:rPr>
              <a:t>集体</a:t>
            </a:r>
            <a:r>
              <a:rPr lang="zh-CN" altLang="zh-CN" sz="1300" dirty="0">
                <a:latin typeface="微软雅黑" panose="020B0503020204020204" pitchFamily="34" charset="-122"/>
                <a:ea typeface="微软雅黑" panose="020B0503020204020204" pitchFamily="34" charset="-122"/>
              </a:rPr>
              <a:t>荣誉感弱；</a:t>
            </a:r>
            <a:endParaRPr lang="en-US" altLang="zh-CN" sz="1300" dirty="0">
              <a:latin typeface="微软雅黑" panose="020B0503020204020204" pitchFamily="34" charset="-122"/>
              <a:ea typeface="微软雅黑" panose="020B0503020204020204" pitchFamily="34" charset="-122"/>
            </a:endParaRPr>
          </a:p>
          <a:p>
            <a:pPr marL="342900" indent="-342900">
              <a:lnSpc>
                <a:spcPct val="150000"/>
              </a:lnSpc>
              <a:buFont typeface="+mj-ea"/>
              <a:buAutoNum type="circleNumDbPlain"/>
            </a:pPr>
            <a:r>
              <a:rPr lang="zh-CN" altLang="zh-CN" sz="1300" dirty="0">
                <a:latin typeface="微软雅黑" panose="020B0503020204020204" pitchFamily="34" charset="-122"/>
                <a:ea typeface="微软雅黑" panose="020B0503020204020204" pitchFamily="34" charset="-122"/>
              </a:rPr>
              <a:t>先锋意识淡化</a:t>
            </a:r>
            <a:r>
              <a:rPr lang="zh-CN" altLang="en-US" sz="1300" dirty="0">
                <a:latin typeface="微软雅黑" panose="020B0503020204020204" pitchFamily="34" charset="-122"/>
                <a:ea typeface="微软雅黑" panose="020B0503020204020204" pitchFamily="34" charset="-122"/>
              </a:rPr>
              <a:t>。</a:t>
            </a:r>
            <a:endParaRPr lang="zh-CN" altLang="zh-CN" sz="1300" dirty="0">
              <a:solidFill>
                <a:sysClr val="windowText" lastClr="000000"/>
              </a:solidFill>
              <a:latin typeface="微软雅黑" pitchFamily="34" charset="-122"/>
              <a:ea typeface="微软雅黑" pitchFamily="34" charset="-122"/>
            </a:endParaRPr>
          </a:p>
        </p:txBody>
      </p:sp>
      <p:sp>
        <p:nvSpPr>
          <p:cNvPr id="96" name="KSO_GT1.1"/>
          <p:cNvSpPr txBox="1"/>
          <p:nvPr/>
        </p:nvSpPr>
        <p:spPr>
          <a:xfrm>
            <a:off x="6522291" y="3189333"/>
            <a:ext cx="1868662" cy="1254625"/>
          </a:xfrm>
          <a:prstGeom prst="rect">
            <a:avLst/>
          </a:prstGeom>
          <a:noFill/>
        </p:spPr>
        <p:txBody>
          <a:bodyPr lIns="100790" tIns="50396" rIns="100790" bIns="50396"/>
          <a:lstStyle/>
          <a:p>
            <a:pPr marL="342900" indent="-342900" algn="ctr">
              <a:lnSpc>
                <a:spcPct val="170000"/>
              </a:lnSpc>
              <a:buFont typeface="+mj-ea"/>
              <a:buAutoNum type="circleNumDbPlain"/>
            </a:pPr>
            <a:r>
              <a:rPr lang="zh-CN" altLang="zh-CN" sz="1300" dirty="0" smtClean="0">
                <a:latin typeface="微软雅黑" panose="020B0503020204020204" pitchFamily="34" charset="-122"/>
                <a:ea typeface="微软雅黑" panose="020B0503020204020204" pitchFamily="34" charset="-122"/>
              </a:rPr>
              <a:t>无人组织</a:t>
            </a:r>
            <a:r>
              <a:rPr lang="zh-CN" altLang="en-US" sz="1300" dirty="0" smtClean="0">
                <a:latin typeface="微软雅黑" panose="020B0503020204020204" pitchFamily="34" charset="-122"/>
                <a:ea typeface="微软雅黑" panose="020B0503020204020204" pitchFamily="34" charset="-122"/>
              </a:rPr>
              <a:t>；</a:t>
            </a:r>
            <a:endParaRPr lang="en-US" altLang="zh-CN" sz="1300" dirty="0">
              <a:latin typeface="微软雅黑" panose="020B0503020204020204" pitchFamily="34" charset="-122"/>
              <a:ea typeface="微软雅黑" panose="020B0503020204020204" pitchFamily="34" charset="-122"/>
            </a:endParaRPr>
          </a:p>
          <a:p>
            <a:pPr marL="342900" indent="-342900" algn="ctr">
              <a:lnSpc>
                <a:spcPct val="170000"/>
              </a:lnSpc>
              <a:buFont typeface="+mj-ea"/>
              <a:buAutoNum type="circleNumDbPlain"/>
            </a:pPr>
            <a:r>
              <a:rPr lang="zh-CN" altLang="zh-CN" sz="1300" dirty="0" smtClean="0">
                <a:latin typeface="微软雅黑" panose="020B0503020204020204" pitchFamily="34" charset="-122"/>
                <a:ea typeface="微软雅黑" panose="020B0503020204020204" pitchFamily="34" charset="-122"/>
              </a:rPr>
              <a:t>无处开展</a:t>
            </a:r>
            <a:r>
              <a:rPr lang="zh-CN" altLang="en-US" sz="1300" dirty="0" smtClean="0">
                <a:latin typeface="微软雅黑" panose="020B0503020204020204" pitchFamily="34" charset="-122"/>
                <a:ea typeface="微软雅黑" panose="020B0503020204020204" pitchFamily="34" charset="-122"/>
              </a:rPr>
              <a:t>；</a:t>
            </a:r>
            <a:endParaRPr lang="en-US" altLang="zh-CN" sz="1300" dirty="0">
              <a:latin typeface="微软雅黑" panose="020B0503020204020204" pitchFamily="34" charset="-122"/>
              <a:ea typeface="微软雅黑" panose="020B0503020204020204" pitchFamily="34" charset="-122"/>
            </a:endParaRPr>
          </a:p>
          <a:p>
            <a:pPr marL="342900" indent="-342900" algn="ctr">
              <a:lnSpc>
                <a:spcPct val="170000"/>
              </a:lnSpc>
              <a:buFont typeface="+mj-ea"/>
              <a:buAutoNum type="circleNumDbPlain"/>
            </a:pPr>
            <a:r>
              <a:rPr lang="zh-CN" altLang="zh-CN" sz="1300" dirty="0" smtClean="0">
                <a:latin typeface="微软雅黑" panose="020B0503020204020204" pitchFamily="34" charset="-122"/>
                <a:ea typeface="微软雅黑" panose="020B0503020204020204" pitchFamily="34" charset="-122"/>
              </a:rPr>
              <a:t>无</a:t>
            </a:r>
            <a:r>
              <a:rPr lang="zh-CN" altLang="zh-CN" sz="1300" dirty="0">
                <a:latin typeface="微软雅黑" panose="020B0503020204020204" pitchFamily="34" charset="-122"/>
                <a:ea typeface="微软雅黑" panose="020B0503020204020204" pitchFamily="34" charset="-122"/>
              </a:rPr>
              <a:t>钱</a:t>
            </a:r>
            <a:r>
              <a:rPr lang="zh-CN" altLang="zh-CN" sz="1300" dirty="0" smtClean="0">
                <a:latin typeface="微软雅黑" panose="020B0503020204020204" pitchFamily="34" charset="-122"/>
                <a:ea typeface="微软雅黑" panose="020B0503020204020204" pitchFamily="34" charset="-122"/>
              </a:rPr>
              <a:t>办事</a:t>
            </a:r>
            <a:r>
              <a:rPr lang="zh-CN" altLang="en-US" sz="1300" dirty="0" smtClean="0">
                <a:latin typeface="微软雅黑" panose="020B0503020204020204" pitchFamily="34" charset="-122"/>
                <a:ea typeface="微软雅黑" panose="020B0503020204020204" pitchFamily="34" charset="-122"/>
              </a:rPr>
              <a:t>。</a:t>
            </a:r>
            <a:endParaRPr lang="zh-CN" altLang="en-US" sz="1300" dirty="0">
              <a:solidFill>
                <a:schemeClr val="tx1">
                  <a:lumMod val="65000"/>
                  <a:lumOff val="35000"/>
                </a:schemeClr>
              </a:solidFill>
              <a:latin typeface="微软雅黑" pitchFamily="34" charset="-122"/>
              <a:ea typeface="微软雅黑" pitchFamily="34" charset="-122"/>
            </a:endParaRPr>
          </a:p>
        </p:txBody>
      </p:sp>
      <p:sp>
        <p:nvSpPr>
          <p:cNvPr id="18" name="文本框 10"/>
          <p:cNvSpPr txBox="1">
            <a:spLocks noChangeArrowheads="1"/>
          </p:cNvSpPr>
          <p:nvPr/>
        </p:nvSpPr>
        <p:spPr bwMode="auto">
          <a:xfrm>
            <a:off x="918004" y="267494"/>
            <a:ext cx="7398412" cy="5309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微软雅黑" panose="020B0503020204020204" pitchFamily="34" charset="-122"/>
                <a:ea typeface="微软雅黑" panose="020B0503020204020204" pitchFamily="34" charset="-122"/>
              </a:rPr>
              <a:t>农村基层党建，沉重</a:t>
            </a:r>
            <a:r>
              <a:rPr lang="zh-CN" altLang="zh-CN" sz="1800" b="1" dirty="0">
                <a:latin typeface="微软雅黑" panose="020B0503020204020204" pitchFamily="34" charset="-122"/>
                <a:ea typeface="微软雅黑" panose="020B0503020204020204" pitchFamily="34" charset="-122"/>
              </a:rPr>
              <a:t>的话题就在我们心</a:t>
            </a:r>
            <a:r>
              <a:rPr lang="zh-CN" altLang="zh-CN" sz="1800" b="1" dirty="0" smtClean="0">
                <a:latin typeface="微软雅黑" panose="020B0503020204020204" pitchFamily="34" charset="-122"/>
                <a:ea typeface="微软雅黑" panose="020B0503020204020204" pitchFamily="34" charset="-122"/>
              </a:rPr>
              <a:t>上</a:t>
            </a:r>
            <a:r>
              <a:rPr lang="en-US" altLang="zh-CN" sz="1000" dirty="0">
                <a:latin typeface="微软雅黑" panose="020B0503020204020204" pitchFamily="34" charset="-122"/>
                <a:ea typeface="微软雅黑" panose="020B0503020204020204" pitchFamily="34" charset="-122"/>
              </a:rPr>
              <a:t>——</a:t>
            </a:r>
            <a:r>
              <a:rPr lang="zh-CN" altLang="zh-CN" sz="1200" dirty="0" smtClean="0">
                <a:latin typeface="微软雅黑" panose="020B0503020204020204" pitchFamily="34" charset="-122"/>
                <a:ea typeface="微软雅黑" panose="020B0503020204020204" pitchFamily="34" charset="-122"/>
              </a:rPr>
              <a:t>现阶段</a:t>
            </a:r>
            <a:r>
              <a:rPr lang="zh-CN" altLang="zh-CN" sz="1200" dirty="0">
                <a:latin typeface="微软雅黑" panose="020B0503020204020204" pitchFamily="34" charset="-122"/>
                <a:ea typeface="微软雅黑" panose="020B0503020204020204" pitchFamily="34" charset="-122"/>
              </a:rPr>
              <a:t>农村基层党建工</a:t>
            </a:r>
            <a:r>
              <a:rPr lang="zh-CN" altLang="zh-CN" sz="1200" dirty="0" smtClean="0">
                <a:latin typeface="微软雅黑" panose="020B0503020204020204" pitchFamily="34" charset="-122"/>
                <a:ea typeface="微软雅黑" panose="020B0503020204020204" pitchFamily="34" charset="-122"/>
              </a:rPr>
              <a:t>作</a:t>
            </a:r>
            <a:r>
              <a:rPr lang="zh-CN" altLang="en-US" sz="1200" dirty="0" smtClean="0">
                <a:latin typeface="微软雅黑" panose="020B0503020204020204" pitchFamily="34" charset="-122"/>
                <a:ea typeface="微软雅黑" panose="020B0503020204020204" pitchFamily="34" charset="-122"/>
              </a:rPr>
              <a:t>面临的压力</a:t>
            </a:r>
            <a:endParaRPr lang="zh-CN" altLang="zh-CN" sz="1200" dirty="0">
              <a:latin typeface="微软雅黑" panose="020B0503020204020204" pitchFamily="34" charset="-122"/>
              <a:ea typeface="微软雅黑" panose="020B0503020204020204" pitchFamily="34" charset="-122"/>
            </a:endParaRPr>
          </a:p>
          <a:p>
            <a:pPr lvl="0"/>
            <a:endParaRPr lang="zh-CN" altLang="en-US" sz="1200"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 xmlns:p14="http://schemas.microsoft.com/office/powerpoint/2010/main" val="1098920530"/>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85"/>
                                        </p:tgtEl>
                                        <p:attrNameLst>
                                          <p:attrName>style.visibility</p:attrName>
                                        </p:attrNameLst>
                                      </p:cBhvr>
                                      <p:to>
                                        <p:strVal val="visible"/>
                                      </p:to>
                                    </p:set>
                                    <p:anim calcmode="lin" valueType="num">
                                      <p:cBhvr>
                                        <p:cTn id="11" dur="500" fill="hold"/>
                                        <p:tgtEl>
                                          <p:spTgt spid="85"/>
                                        </p:tgtEl>
                                        <p:attrNameLst>
                                          <p:attrName>ppt_w</p:attrName>
                                        </p:attrNameLst>
                                      </p:cBhvr>
                                      <p:tavLst>
                                        <p:tav tm="0">
                                          <p:val>
                                            <p:fltVal val="0"/>
                                          </p:val>
                                        </p:tav>
                                        <p:tav tm="100000">
                                          <p:val>
                                            <p:strVal val="#ppt_w"/>
                                          </p:val>
                                        </p:tav>
                                      </p:tavLst>
                                    </p:anim>
                                    <p:anim calcmode="lin" valueType="num">
                                      <p:cBhvr>
                                        <p:cTn id="12" dur="500" fill="hold"/>
                                        <p:tgtEl>
                                          <p:spTgt spid="85"/>
                                        </p:tgtEl>
                                        <p:attrNameLst>
                                          <p:attrName>ppt_h</p:attrName>
                                        </p:attrNameLst>
                                      </p:cBhvr>
                                      <p:tavLst>
                                        <p:tav tm="0">
                                          <p:val>
                                            <p:fltVal val="0"/>
                                          </p:val>
                                        </p:tav>
                                        <p:tav tm="100000">
                                          <p:val>
                                            <p:strVal val="#ppt_h"/>
                                          </p:val>
                                        </p:tav>
                                      </p:tavLst>
                                    </p:anim>
                                    <p:animEffect transition="in" filter="fade">
                                      <p:cBhvr>
                                        <p:cTn id="13" dur="500"/>
                                        <p:tgtEl>
                                          <p:spTgt spid="85"/>
                                        </p:tgtEl>
                                      </p:cBhvr>
                                    </p:animEffect>
                                  </p:childTnLst>
                                </p:cTn>
                              </p:par>
                            </p:childTnLst>
                          </p:cTn>
                        </p:par>
                        <p:par>
                          <p:cTn id="14" fill="hold">
                            <p:stCondLst>
                              <p:cond delay="1000"/>
                            </p:stCondLst>
                            <p:childTnLst>
                              <p:par>
                                <p:cTn id="15" presetID="16" presetClass="entr" presetSubtype="37" fill="hold" grpId="0" nodeType="after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barn(outVertical)">
                                      <p:cBhvr>
                                        <p:cTn id="17" dur="500"/>
                                        <p:tgtEl>
                                          <p:spTgt spid="87"/>
                                        </p:tgtEl>
                                      </p:cBhvr>
                                    </p:animEffect>
                                  </p:childTnLst>
                                </p:cTn>
                              </p:par>
                            </p:childTnLst>
                          </p:cTn>
                        </p:par>
                        <p:par>
                          <p:cTn id="18" fill="hold">
                            <p:stCondLst>
                              <p:cond delay="1500"/>
                            </p:stCondLst>
                            <p:childTnLst>
                              <p:par>
                                <p:cTn id="19" presetID="22" presetClass="entr" presetSubtype="4" fill="hold" grpId="0" nodeType="afterEffect">
                                  <p:stCondLst>
                                    <p:cond delay="0"/>
                                  </p:stCondLst>
                                  <p:childTnLst>
                                    <p:set>
                                      <p:cBhvr>
                                        <p:cTn id="20" dur="1" fill="hold">
                                          <p:stCondLst>
                                            <p:cond delay="0"/>
                                          </p:stCondLst>
                                        </p:cTn>
                                        <p:tgtEl>
                                          <p:spTgt spid="86"/>
                                        </p:tgtEl>
                                        <p:attrNameLst>
                                          <p:attrName>style.visibility</p:attrName>
                                        </p:attrNameLst>
                                      </p:cBhvr>
                                      <p:to>
                                        <p:strVal val="visible"/>
                                      </p:to>
                                    </p:set>
                                    <p:animEffect transition="in" filter="wipe(down)">
                                      <p:cBhvr>
                                        <p:cTn id="21" dur="750"/>
                                        <p:tgtEl>
                                          <p:spTgt spid="86"/>
                                        </p:tgtEl>
                                      </p:cBhvr>
                                    </p:animEffect>
                                  </p:childTnLst>
                                </p:cTn>
                              </p:par>
                            </p:childTnLst>
                          </p:cTn>
                        </p:par>
                        <p:par>
                          <p:cTn id="22" fill="hold">
                            <p:stCondLst>
                              <p:cond delay="2250"/>
                            </p:stCondLst>
                            <p:childTnLst>
                              <p:par>
                                <p:cTn id="23" presetID="53" presetClass="entr" presetSubtype="16"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 calcmode="lin" valueType="num">
                                      <p:cBhvr>
                                        <p:cTn id="25" dur="500" fill="hold"/>
                                        <p:tgtEl>
                                          <p:spTgt spid="84"/>
                                        </p:tgtEl>
                                        <p:attrNameLst>
                                          <p:attrName>ppt_w</p:attrName>
                                        </p:attrNameLst>
                                      </p:cBhvr>
                                      <p:tavLst>
                                        <p:tav tm="0">
                                          <p:val>
                                            <p:fltVal val="0"/>
                                          </p:val>
                                        </p:tav>
                                        <p:tav tm="100000">
                                          <p:val>
                                            <p:strVal val="#ppt_w"/>
                                          </p:val>
                                        </p:tav>
                                      </p:tavLst>
                                    </p:anim>
                                    <p:anim calcmode="lin" valueType="num">
                                      <p:cBhvr>
                                        <p:cTn id="26" dur="500" fill="hold"/>
                                        <p:tgtEl>
                                          <p:spTgt spid="84"/>
                                        </p:tgtEl>
                                        <p:attrNameLst>
                                          <p:attrName>ppt_h</p:attrName>
                                        </p:attrNameLst>
                                      </p:cBhvr>
                                      <p:tavLst>
                                        <p:tav tm="0">
                                          <p:val>
                                            <p:fltVal val="0"/>
                                          </p:val>
                                        </p:tav>
                                        <p:tav tm="100000">
                                          <p:val>
                                            <p:strVal val="#ppt_h"/>
                                          </p:val>
                                        </p:tav>
                                      </p:tavLst>
                                    </p:anim>
                                    <p:animEffect transition="in" filter="fade">
                                      <p:cBhvr>
                                        <p:cTn id="27" dur="500"/>
                                        <p:tgtEl>
                                          <p:spTgt spid="84"/>
                                        </p:tgtEl>
                                      </p:cBhvr>
                                    </p:animEffect>
                                  </p:childTnLst>
                                </p:cTn>
                              </p:par>
                            </p:childTnLst>
                          </p:cTn>
                        </p:par>
                        <p:par>
                          <p:cTn id="28" fill="hold">
                            <p:stCondLst>
                              <p:cond delay="2750"/>
                            </p:stCondLst>
                            <p:childTnLst>
                              <p:par>
                                <p:cTn id="29" presetID="16" presetClass="entr" presetSubtype="37" fill="hold" grpId="0" nodeType="afterEffect">
                                  <p:stCondLst>
                                    <p:cond delay="0"/>
                                  </p:stCondLst>
                                  <p:childTnLst>
                                    <p:set>
                                      <p:cBhvr>
                                        <p:cTn id="30" dur="1" fill="hold">
                                          <p:stCondLst>
                                            <p:cond delay="0"/>
                                          </p:stCondLst>
                                        </p:cTn>
                                        <p:tgtEl>
                                          <p:spTgt spid="88"/>
                                        </p:tgtEl>
                                        <p:attrNameLst>
                                          <p:attrName>style.visibility</p:attrName>
                                        </p:attrNameLst>
                                      </p:cBhvr>
                                      <p:to>
                                        <p:strVal val="visible"/>
                                      </p:to>
                                    </p:set>
                                    <p:animEffect transition="in" filter="barn(outVertical)">
                                      <p:cBhvr>
                                        <p:cTn id="31" dur="500"/>
                                        <p:tgtEl>
                                          <p:spTgt spid="88"/>
                                        </p:tgtEl>
                                      </p:cBhvr>
                                    </p:animEffect>
                                  </p:childTnLst>
                                </p:cTn>
                              </p:par>
                            </p:childTnLst>
                          </p:cTn>
                        </p:par>
                        <p:par>
                          <p:cTn id="32" fill="hold">
                            <p:stCondLst>
                              <p:cond delay="3250"/>
                            </p:stCondLst>
                            <p:childTnLst>
                              <p:par>
                                <p:cTn id="33" presetID="22" presetClass="entr" presetSubtype="8" fill="hold" grpId="0" nodeType="afterEffect">
                                  <p:stCondLst>
                                    <p:cond delay="0"/>
                                  </p:stCondLst>
                                  <p:childTnLst>
                                    <p:set>
                                      <p:cBhvr>
                                        <p:cTn id="34" dur="1" fill="hold">
                                          <p:stCondLst>
                                            <p:cond delay="0"/>
                                          </p:stCondLst>
                                        </p:cTn>
                                        <p:tgtEl>
                                          <p:spTgt spid="90"/>
                                        </p:tgtEl>
                                        <p:attrNameLst>
                                          <p:attrName>style.visibility</p:attrName>
                                        </p:attrNameLst>
                                      </p:cBhvr>
                                      <p:to>
                                        <p:strVal val="visible"/>
                                      </p:to>
                                    </p:set>
                                    <p:animEffect transition="in" filter="wipe(left)">
                                      <p:cBhvr>
                                        <p:cTn id="35" dur="750"/>
                                        <p:tgtEl>
                                          <p:spTgt spid="90"/>
                                        </p:tgtEl>
                                      </p:cBhvr>
                                    </p:animEffect>
                                  </p:childTnLst>
                                </p:cTn>
                              </p:par>
                            </p:childTnLst>
                          </p:cTn>
                        </p:par>
                        <p:par>
                          <p:cTn id="36" fill="hold">
                            <p:stCondLst>
                              <p:cond delay="4000"/>
                            </p:stCondLst>
                            <p:childTnLst>
                              <p:par>
                                <p:cTn id="37" presetID="53" presetClass="entr" presetSubtype="16" fill="hold" grpId="0" nodeType="afterEffect">
                                  <p:stCondLst>
                                    <p:cond delay="0"/>
                                  </p:stCondLst>
                                  <p:childTnLst>
                                    <p:set>
                                      <p:cBhvr>
                                        <p:cTn id="38" dur="1" fill="hold">
                                          <p:stCondLst>
                                            <p:cond delay="0"/>
                                          </p:stCondLst>
                                        </p:cTn>
                                        <p:tgtEl>
                                          <p:spTgt spid="83"/>
                                        </p:tgtEl>
                                        <p:attrNameLst>
                                          <p:attrName>style.visibility</p:attrName>
                                        </p:attrNameLst>
                                      </p:cBhvr>
                                      <p:to>
                                        <p:strVal val="visible"/>
                                      </p:to>
                                    </p:set>
                                    <p:anim calcmode="lin" valueType="num">
                                      <p:cBhvr>
                                        <p:cTn id="39" dur="500" fill="hold"/>
                                        <p:tgtEl>
                                          <p:spTgt spid="83"/>
                                        </p:tgtEl>
                                        <p:attrNameLst>
                                          <p:attrName>ppt_w</p:attrName>
                                        </p:attrNameLst>
                                      </p:cBhvr>
                                      <p:tavLst>
                                        <p:tav tm="0">
                                          <p:val>
                                            <p:fltVal val="0"/>
                                          </p:val>
                                        </p:tav>
                                        <p:tav tm="100000">
                                          <p:val>
                                            <p:strVal val="#ppt_w"/>
                                          </p:val>
                                        </p:tav>
                                      </p:tavLst>
                                    </p:anim>
                                    <p:anim calcmode="lin" valueType="num">
                                      <p:cBhvr>
                                        <p:cTn id="40" dur="500" fill="hold"/>
                                        <p:tgtEl>
                                          <p:spTgt spid="83"/>
                                        </p:tgtEl>
                                        <p:attrNameLst>
                                          <p:attrName>ppt_h</p:attrName>
                                        </p:attrNameLst>
                                      </p:cBhvr>
                                      <p:tavLst>
                                        <p:tav tm="0">
                                          <p:val>
                                            <p:fltVal val="0"/>
                                          </p:val>
                                        </p:tav>
                                        <p:tav tm="100000">
                                          <p:val>
                                            <p:strVal val="#ppt_h"/>
                                          </p:val>
                                        </p:tav>
                                      </p:tavLst>
                                    </p:anim>
                                    <p:animEffect transition="in" filter="fade">
                                      <p:cBhvr>
                                        <p:cTn id="41" dur="500"/>
                                        <p:tgtEl>
                                          <p:spTgt spid="83"/>
                                        </p:tgtEl>
                                      </p:cBhvr>
                                    </p:animEffect>
                                  </p:childTnLst>
                                </p:cTn>
                              </p:par>
                            </p:childTnLst>
                          </p:cTn>
                        </p:par>
                        <p:par>
                          <p:cTn id="42" fill="hold">
                            <p:stCondLst>
                              <p:cond delay="4500"/>
                            </p:stCondLst>
                            <p:childTnLst>
                              <p:par>
                                <p:cTn id="43" presetID="16" presetClass="entr" presetSubtype="37" fill="hold" grpId="0" nodeType="after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barn(outVertical)">
                                      <p:cBhvr>
                                        <p:cTn id="45" dur="500"/>
                                        <p:tgtEl>
                                          <p:spTgt spid="89"/>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91"/>
                                        </p:tgtEl>
                                        <p:attrNameLst>
                                          <p:attrName>style.visibility</p:attrName>
                                        </p:attrNameLst>
                                      </p:cBhvr>
                                      <p:to>
                                        <p:strVal val="visible"/>
                                      </p:to>
                                    </p:set>
                                    <p:animEffect transition="in" filter="wipe(left)">
                                      <p:cBhvr>
                                        <p:cTn id="49" dur="750"/>
                                        <p:tgtEl>
                                          <p:spTgt spid="91"/>
                                        </p:tgtEl>
                                      </p:cBhvr>
                                    </p:animEffect>
                                  </p:childTnLst>
                                </p:cTn>
                              </p:par>
                            </p:childTnLst>
                          </p:cTn>
                        </p:par>
                        <p:par>
                          <p:cTn id="50" fill="hold">
                            <p:stCondLst>
                              <p:cond delay="5750"/>
                            </p:stCondLst>
                            <p:childTnLst>
                              <p:par>
                                <p:cTn id="51" presetID="53" presetClass="entr" presetSubtype="16" fill="hold" grpId="0" nodeType="afterEffect">
                                  <p:stCondLst>
                                    <p:cond delay="0"/>
                                  </p:stCondLst>
                                  <p:childTnLst>
                                    <p:set>
                                      <p:cBhvr>
                                        <p:cTn id="52" dur="1" fill="hold">
                                          <p:stCondLst>
                                            <p:cond delay="0"/>
                                          </p:stCondLst>
                                        </p:cTn>
                                        <p:tgtEl>
                                          <p:spTgt spid="92"/>
                                        </p:tgtEl>
                                        <p:attrNameLst>
                                          <p:attrName>style.visibility</p:attrName>
                                        </p:attrNameLst>
                                      </p:cBhvr>
                                      <p:to>
                                        <p:strVal val="visible"/>
                                      </p:to>
                                    </p:set>
                                    <p:anim calcmode="lin" valueType="num">
                                      <p:cBhvr>
                                        <p:cTn id="53" dur="500" fill="hold"/>
                                        <p:tgtEl>
                                          <p:spTgt spid="92"/>
                                        </p:tgtEl>
                                        <p:attrNameLst>
                                          <p:attrName>ppt_w</p:attrName>
                                        </p:attrNameLst>
                                      </p:cBhvr>
                                      <p:tavLst>
                                        <p:tav tm="0">
                                          <p:val>
                                            <p:fltVal val="0"/>
                                          </p:val>
                                        </p:tav>
                                        <p:tav tm="100000">
                                          <p:val>
                                            <p:strVal val="#ppt_w"/>
                                          </p:val>
                                        </p:tav>
                                      </p:tavLst>
                                    </p:anim>
                                    <p:anim calcmode="lin" valueType="num">
                                      <p:cBhvr>
                                        <p:cTn id="54" dur="500" fill="hold"/>
                                        <p:tgtEl>
                                          <p:spTgt spid="92"/>
                                        </p:tgtEl>
                                        <p:attrNameLst>
                                          <p:attrName>ppt_h</p:attrName>
                                        </p:attrNameLst>
                                      </p:cBhvr>
                                      <p:tavLst>
                                        <p:tav tm="0">
                                          <p:val>
                                            <p:fltVal val="0"/>
                                          </p:val>
                                        </p:tav>
                                        <p:tav tm="100000">
                                          <p:val>
                                            <p:strVal val="#ppt_h"/>
                                          </p:val>
                                        </p:tav>
                                      </p:tavLst>
                                    </p:anim>
                                    <p:animEffect transition="in" filter="fade">
                                      <p:cBhvr>
                                        <p:cTn id="55" dur="500"/>
                                        <p:tgtEl>
                                          <p:spTgt spid="92"/>
                                        </p:tgtEl>
                                      </p:cBhvr>
                                    </p:animEffect>
                                  </p:childTnLst>
                                </p:cTn>
                              </p:par>
                            </p:childTnLst>
                          </p:cTn>
                        </p:par>
                        <p:par>
                          <p:cTn id="56" fill="hold">
                            <p:stCondLst>
                              <p:cond delay="6250"/>
                            </p:stCondLst>
                            <p:childTnLst>
                              <p:par>
                                <p:cTn id="57" presetID="16" presetClass="entr" presetSubtype="37" fill="hold" grpId="0" nodeType="afterEffect">
                                  <p:stCondLst>
                                    <p:cond delay="0"/>
                                  </p:stCondLst>
                                  <p:childTnLst>
                                    <p:set>
                                      <p:cBhvr>
                                        <p:cTn id="58" dur="1" fill="hold">
                                          <p:stCondLst>
                                            <p:cond delay="0"/>
                                          </p:stCondLst>
                                        </p:cTn>
                                        <p:tgtEl>
                                          <p:spTgt spid="93"/>
                                        </p:tgtEl>
                                        <p:attrNameLst>
                                          <p:attrName>style.visibility</p:attrName>
                                        </p:attrNameLst>
                                      </p:cBhvr>
                                      <p:to>
                                        <p:strVal val="visible"/>
                                      </p:to>
                                    </p:set>
                                    <p:animEffect transition="in" filter="barn(outVertical)">
                                      <p:cBhvr>
                                        <p:cTn id="59" dur="500"/>
                                        <p:tgtEl>
                                          <p:spTgt spid="93"/>
                                        </p:tgtEl>
                                      </p:cBhvr>
                                    </p:animEffect>
                                  </p:childTnLst>
                                </p:cTn>
                              </p:par>
                            </p:childTnLst>
                          </p:cTn>
                        </p:par>
                        <p:par>
                          <p:cTn id="60" fill="hold">
                            <p:stCondLst>
                              <p:cond delay="6750"/>
                            </p:stCondLst>
                            <p:childTnLst>
                              <p:par>
                                <p:cTn id="61" presetID="22" presetClass="entr" presetSubtype="1" fill="hold" grpId="0" nodeType="afterEffect">
                                  <p:stCondLst>
                                    <p:cond delay="0"/>
                                  </p:stCondLst>
                                  <p:childTnLst>
                                    <p:set>
                                      <p:cBhvr>
                                        <p:cTn id="62" dur="1" fill="hold">
                                          <p:stCondLst>
                                            <p:cond delay="0"/>
                                          </p:stCondLst>
                                        </p:cTn>
                                        <p:tgtEl>
                                          <p:spTgt spid="82"/>
                                        </p:tgtEl>
                                        <p:attrNameLst>
                                          <p:attrName>style.visibility</p:attrName>
                                        </p:attrNameLst>
                                      </p:cBhvr>
                                      <p:to>
                                        <p:strVal val="visible"/>
                                      </p:to>
                                    </p:set>
                                    <p:animEffect transition="in" filter="wipe(up)">
                                      <p:cBhvr>
                                        <p:cTn id="63" dur="500"/>
                                        <p:tgtEl>
                                          <p:spTgt spid="82"/>
                                        </p:tgtEl>
                                      </p:cBhvr>
                                    </p:animEffect>
                                  </p:childTnLst>
                                </p:cTn>
                              </p:par>
                            </p:childTnLst>
                          </p:cTn>
                        </p:par>
                        <p:par>
                          <p:cTn id="64" fill="hold">
                            <p:stCondLst>
                              <p:cond delay="7250"/>
                            </p:stCondLst>
                            <p:childTnLst>
                              <p:par>
                                <p:cTn id="65" presetID="22" presetClass="entr" presetSubtype="1" fill="hold" grpId="0" nodeType="afterEffect">
                                  <p:stCondLst>
                                    <p:cond delay="0"/>
                                  </p:stCondLst>
                                  <p:childTnLst>
                                    <p:set>
                                      <p:cBhvr>
                                        <p:cTn id="66" dur="1" fill="hold">
                                          <p:stCondLst>
                                            <p:cond delay="0"/>
                                          </p:stCondLst>
                                        </p:cTn>
                                        <p:tgtEl>
                                          <p:spTgt spid="94"/>
                                        </p:tgtEl>
                                        <p:attrNameLst>
                                          <p:attrName>style.visibility</p:attrName>
                                        </p:attrNameLst>
                                      </p:cBhvr>
                                      <p:to>
                                        <p:strVal val="visible"/>
                                      </p:to>
                                    </p:set>
                                    <p:animEffect transition="in" filter="wipe(up)">
                                      <p:cBhvr>
                                        <p:cTn id="67" dur="500"/>
                                        <p:tgtEl>
                                          <p:spTgt spid="94"/>
                                        </p:tgtEl>
                                      </p:cBhvr>
                                    </p:animEffect>
                                  </p:childTnLst>
                                </p:cTn>
                              </p:par>
                            </p:childTnLst>
                          </p:cTn>
                        </p:par>
                        <p:par>
                          <p:cTn id="68" fill="hold">
                            <p:stCondLst>
                              <p:cond delay="7750"/>
                            </p:stCondLst>
                            <p:childTnLst>
                              <p:par>
                                <p:cTn id="69" presetID="22" presetClass="entr" presetSubtype="1" fill="hold" grpId="0" nodeType="afterEffect">
                                  <p:stCondLst>
                                    <p:cond delay="0"/>
                                  </p:stCondLst>
                                  <p:childTnLst>
                                    <p:set>
                                      <p:cBhvr>
                                        <p:cTn id="70" dur="1" fill="hold">
                                          <p:stCondLst>
                                            <p:cond delay="0"/>
                                          </p:stCondLst>
                                        </p:cTn>
                                        <p:tgtEl>
                                          <p:spTgt spid="95"/>
                                        </p:tgtEl>
                                        <p:attrNameLst>
                                          <p:attrName>style.visibility</p:attrName>
                                        </p:attrNameLst>
                                      </p:cBhvr>
                                      <p:to>
                                        <p:strVal val="visible"/>
                                      </p:to>
                                    </p:set>
                                    <p:animEffect transition="in" filter="wipe(up)">
                                      <p:cBhvr>
                                        <p:cTn id="71" dur="500"/>
                                        <p:tgtEl>
                                          <p:spTgt spid="95"/>
                                        </p:tgtEl>
                                      </p:cBhvr>
                                    </p:animEffect>
                                  </p:childTnLst>
                                </p:cTn>
                              </p:par>
                            </p:childTnLst>
                          </p:cTn>
                        </p:par>
                        <p:par>
                          <p:cTn id="72" fill="hold">
                            <p:stCondLst>
                              <p:cond delay="8250"/>
                            </p:stCondLst>
                            <p:childTnLst>
                              <p:par>
                                <p:cTn id="73" presetID="22" presetClass="entr" presetSubtype="1" fill="hold" grpId="0" nodeType="afterEffect">
                                  <p:stCondLst>
                                    <p:cond delay="0"/>
                                  </p:stCondLst>
                                  <p:childTnLst>
                                    <p:set>
                                      <p:cBhvr>
                                        <p:cTn id="74" dur="1" fill="hold">
                                          <p:stCondLst>
                                            <p:cond delay="0"/>
                                          </p:stCondLst>
                                        </p:cTn>
                                        <p:tgtEl>
                                          <p:spTgt spid="96"/>
                                        </p:tgtEl>
                                        <p:attrNameLst>
                                          <p:attrName>style.visibility</p:attrName>
                                        </p:attrNameLst>
                                      </p:cBhvr>
                                      <p:to>
                                        <p:strVal val="visible"/>
                                      </p:to>
                                    </p:set>
                                    <p:animEffect transition="in" filter="wipe(up)">
                                      <p:cBhvr>
                                        <p:cTn id="75"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p:bldP spid="95" grpId="0"/>
      <p:bldP spid="96"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533400" y="1309986"/>
            <a:ext cx="7992889" cy="3384376"/>
            <a:chOff x="1358950" y="1173758"/>
            <a:chExt cx="7072312" cy="3482975"/>
          </a:xfrm>
        </p:grpSpPr>
        <p:sp>
          <p:nvSpPr>
            <p:cNvPr id="8" name="Freeform 5"/>
            <p:cNvSpPr>
              <a:spLocks/>
            </p:cNvSpPr>
            <p:nvPr/>
          </p:nvSpPr>
          <p:spPr bwMode="auto">
            <a:xfrm>
              <a:off x="1358950" y="1173758"/>
              <a:ext cx="7072312" cy="3482975"/>
            </a:xfrm>
            <a:custGeom>
              <a:avLst/>
              <a:gdLst>
                <a:gd name="T0" fmla="*/ 97 w 9549"/>
                <a:gd name="T1" fmla="*/ 0 h 4700"/>
                <a:gd name="T2" fmla="*/ 9452 w 9549"/>
                <a:gd name="T3" fmla="*/ 0 h 4700"/>
                <a:gd name="T4" fmla="*/ 9549 w 9549"/>
                <a:gd name="T5" fmla="*/ 97 h 4700"/>
                <a:gd name="T6" fmla="*/ 9549 w 9549"/>
                <a:gd name="T7" fmla="*/ 4603 h 4700"/>
                <a:gd name="T8" fmla="*/ 9452 w 9549"/>
                <a:gd name="T9" fmla="*/ 4700 h 4700"/>
                <a:gd name="T10" fmla="*/ 97 w 9549"/>
                <a:gd name="T11" fmla="*/ 4700 h 4700"/>
                <a:gd name="T12" fmla="*/ 0 w 9549"/>
                <a:gd name="T13" fmla="*/ 4603 h 4700"/>
                <a:gd name="T14" fmla="*/ 0 w 9549"/>
                <a:gd name="T15" fmla="*/ 97 h 4700"/>
                <a:gd name="T16" fmla="*/ 97 w 9549"/>
                <a:gd name="T17" fmla="*/ 0 h 4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49" h="4700">
                  <a:moveTo>
                    <a:pt x="97" y="0"/>
                  </a:moveTo>
                  <a:lnTo>
                    <a:pt x="9452" y="0"/>
                  </a:lnTo>
                  <a:cubicBezTo>
                    <a:pt x="9505" y="0"/>
                    <a:pt x="9549" y="43"/>
                    <a:pt x="9549" y="97"/>
                  </a:cubicBezTo>
                  <a:lnTo>
                    <a:pt x="9549" y="4603"/>
                  </a:lnTo>
                  <a:cubicBezTo>
                    <a:pt x="9549" y="4656"/>
                    <a:pt x="9505" y="4700"/>
                    <a:pt x="9452" y="4700"/>
                  </a:cubicBezTo>
                  <a:lnTo>
                    <a:pt x="97" y="4700"/>
                  </a:lnTo>
                  <a:cubicBezTo>
                    <a:pt x="44" y="4700"/>
                    <a:pt x="0" y="4656"/>
                    <a:pt x="0" y="4603"/>
                  </a:cubicBezTo>
                  <a:lnTo>
                    <a:pt x="0" y="97"/>
                  </a:lnTo>
                  <a:cubicBezTo>
                    <a:pt x="0" y="43"/>
                    <a:pt x="44" y="0"/>
                    <a:pt x="97" y="0"/>
                  </a:cubicBezTo>
                  <a:close/>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 name="Freeform 8"/>
            <p:cNvSpPr>
              <a:spLocks/>
            </p:cNvSpPr>
            <p:nvPr/>
          </p:nvSpPr>
          <p:spPr bwMode="auto">
            <a:xfrm>
              <a:off x="7851825" y="4077295"/>
              <a:ext cx="579437" cy="579438"/>
            </a:xfrm>
            <a:custGeom>
              <a:avLst/>
              <a:gdLst>
                <a:gd name="T0" fmla="*/ 782 w 782"/>
                <a:gd name="T1" fmla="*/ 0 h 782"/>
                <a:gd name="T2" fmla="*/ 782 w 782"/>
                <a:gd name="T3" fmla="*/ 685 h 782"/>
                <a:gd name="T4" fmla="*/ 685 w 782"/>
                <a:gd name="T5" fmla="*/ 782 h 782"/>
                <a:gd name="T6" fmla="*/ 0 w 782"/>
                <a:gd name="T7" fmla="*/ 782 h 782"/>
                <a:gd name="T8" fmla="*/ 782 w 782"/>
                <a:gd name="T9" fmla="*/ 0 h 782"/>
              </a:gdLst>
              <a:ahLst/>
              <a:cxnLst>
                <a:cxn ang="0">
                  <a:pos x="T0" y="T1"/>
                </a:cxn>
                <a:cxn ang="0">
                  <a:pos x="T2" y="T3"/>
                </a:cxn>
                <a:cxn ang="0">
                  <a:pos x="T4" y="T5"/>
                </a:cxn>
                <a:cxn ang="0">
                  <a:pos x="T6" y="T7"/>
                </a:cxn>
                <a:cxn ang="0">
                  <a:pos x="T8" y="T9"/>
                </a:cxn>
              </a:cxnLst>
              <a:rect l="0" t="0" r="r" b="b"/>
              <a:pathLst>
                <a:path w="782" h="782">
                  <a:moveTo>
                    <a:pt x="782" y="0"/>
                  </a:moveTo>
                  <a:lnTo>
                    <a:pt x="782" y="685"/>
                  </a:lnTo>
                  <a:cubicBezTo>
                    <a:pt x="782" y="738"/>
                    <a:pt x="738" y="782"/>
                    <a:pt x="685" y="782"/>
                  </a:cubicBezTo>
                  <a:lnTo>
                    <a:pt x="0" y="782"/>
                  </a:lnTo>
                  <a:lnTo>
                    <a:pt x="782" y="0"/>
                  </a:ln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grpSp>
      <p:sp>
        <p:nvSpPr>
          <p:cNvPr id="46" name="Text Placeholder 6"/>
          <p:cNvSpPr txBox="1">
            <a:spLocks/>
          </p:cNvSpPr>
          <p:nvPr/>
        </p:nvSpPr>
        <p:spPr>
          <a:xfrm>
            <a:off x="918004" y="1861156"/>
            <a:ext cx="7110380" cy="2238039"/>
          </a:xfrm>
          <a:prstGeom prst="rect">
            <a:avLst/>
          </a:prstGeom>
        </p:spPr>
        <p:txBody>
          <a:bodyPr tIns="180000">
            <a:normAutofit/>
          </a:bodyPr>
          <a:lstStyle>
            <a:lvl1pPr marL="300287" indent="-300287" algn="l" defTabSz="800009" rtl="0" eaLnBrk="0" fontAlgn="base" hangingPunct="0">
              <a:spcBef>
                <a:spcPct val="20000"/>
              </a:spcBef>
              <a:spcAft>
                <a:spcPct val="0"/>
              </a:spcAft>
              <a:buChar char="•"/>
              <a:defRPr sz="2800">
                <a:solidFill>
                  <a:schemeClr val="tx1"/>
                </a:solidFill>
                <a:latin typeface="+mn-lt"/>
                <a:ea typeface="+mn-ea"/>
                <a:cs typeface="+mn-cs"/>
              </a:defRPr>
            </a:lvl1pPr>
            <a:lvl2pPr marL="650432" indent="-250428" algn="l" defTabSz="800009" rtl="0" eaLnBrk="0" fontAlgn="base" hangingPunct="0">
              <a:spcBef>
                <a:spcPct val="20000"/>
              </a:spcBef>
              <a:spcAft>
                <a:spcPct val="0"/>
              </a:spcAft>
              <a:buChar char="–"/>
              <a:defRPr sz="2400">
                <a:solidFill>
                  <a:schemeClr val="tx1"/>
                </a:solidFill>
                <a:latin typeface="+mn-lt"/>
                <a:ea typeface="+mn-ea"/>
              </a:defRPr>
            </a:lvl2pPr>
            <a:lvl3pPr marL="999445" indent="-199436" algn="l" defTabSz="800009" rtl="0" eaLnBrk="0" fontAlgn="base" hangingPunct="0">
              <a:spcBef>
                <a:spcPct val="20000"/>
              </a:spcBef>
              <a:spcAft>
                <a:spcPct val="0"/>
              </a:spcAft>
              <a:buChar char="•"/>
              <a:defRPr sz="2100">
                <a:solidFill>
                  <a:schemeClr val="tx1"/>
                </a:solidFill>
                <a:latin typeface="+mn-lt"/>
                <a:ea typeface="+mn-ea"/>
              </a:defRPr>
            </a:lvl3pPr>
            <a:lvl4pPr marL="1400583" indent="-200569" algn="l" defTabSz="800009" rtl="0" eaLnBrk="0" fontAlgn="base" hangingPunct="0">
              <a:spcBef>
                <a:spcPct val="20000"/>
              </a:spcBef>
              <a:spcAft>
                <a:spcPct val="0"/>
              </a:spcAft>
              <a:buChar char="–"/>
              <a:defRPr sz="1700">
                <a:solidFill>
                  <a:schemeClr val="tx1"/>
                </a:solidFill>
                <a:latin typeface="+mn-lt"/>
                <a:ea typeface="+mn-ea"/>
              </a:defRPr>
            </a:lvl4pPr>
            <a:lvl5pPr marL="1799454" indent="-199436" algn="l" defTabSz="800009" rtl="0" eaLnBrk="0" fontAlgn="base" hangingPunct="0">
              <a:spcBef>
                <a:spcPct val="20000"/>
              </a:spcBef>
              <a:spcAft>
                <a:spcPct val="0"/>
              </a:spcAft>
              <a:buChar char="»"/>
              <a:defRPr sz="1700">
                <a:solidFill>
                  <a:schemeClr val="tx1"/>
                </a:solidFill>
                <a:latin typeface="+mn-lt"/>
                <a:ea typeface="+mn-ea"/>
              </a:defRPr>
            </a:lvl5pPr>
            <a:lvl6pPr marL="2125803" indent="-199436" algn="l" defTabSz="800009" rtl="0" eaLnBrk="0" fontAlgn="base" hangingPunct="0">
              <a:spcBef>
                <a:spcPct val="20000"/>
              </a:spcBef>
              <a:spcAft>
                <a:spcPct val="0"/>
              </a:spcAft>
              <a:buChar char="»"/>
              <a:defRPr sz="1700">
                <a:solidFill>
                  <a:schemeClr val="tx1"/>
                </a:solidFill>
                <a:latin typeface="+mn-lt"/>
                <a:ea typeface="+mn-ea"/>
              </a:defRPr>
            </a:lvl6pPr>
            <a:lvl7pPr marL="2452153" indent="-199436" algn="l" defTabSz="800009" rtl="0" eaLnBrk="0" fontAlgn="base" hangingPunct="0">
              <a:spcBef>
                <a:spcPct val="20000"/>
              </a:spcBef>
              <a:spcAft>
                <a:spcPct val="0"/>
              </a:spcAft>
              <a:buChar char="»"/>
              <a:defRPr sz="1700">
                <a:solidFill>
                  <a:schemeClr val="tx1"/>
                </a:solidFill>
                <a:latin typeface="+mn-lt"/>
                <a:ea typeface="+mn-ea"/>
              </a:defRPr>
            </a:lvl7pPr>
            <a:lvl8pPr marL="2778502" indent="-199436" algn="l" defTabSz="800009" rtl="0" eaLnBrk="0" fontAlgn="base" hangingPunct="0">
              <a:spcBef>
                <a:spcPct val="20000"/>
              </a:spcBef>
              <a:spcAft>
                <a:spcPct val="0"/>
              </a:spcAft>
              <a:buChar char="»"/>
              <a:defRPr sz="1700">
                <a:solidFill>
                  <a:schemeClr val="tx1"/>
                </a:solidFill>
                <a:latin typeface="+mn-lt"/>
                <a:ea typeface="+mn-ea"/>
              </a:defRPr>
            </a:lvl8pPr>
            <a:lvl9pPr marL="3104852" indent="-199436" algn="l" defTabSz="800009" rtl="0" eaLnBrk="0" fontAlgn="base" hangingPunct="0">
              <a:spcBef>
                <a:spcPct val="20000"/>
              </a:spcBef>
              <a:spcAft>
                <a:spcPct val="0"/>
              </a:spcAft>
              <a:buChar char="»"/>
              <a:defRPr sz="1700">
                <a:solidFill>
                  <a:schemeClr val="tx1"/>
                </a:solidFill>
                <a:latin typeface="+mn-lt"/>
                <a:ea typeface="+mn-ea"/>
              </a:defRPr>
            </a:lvl9pPr>
          </a:lstStyle>
          <a:p>
            <a:pPr marL="0" indent="0">
              <a:lnSpc>
                <a:spcPct val="170000"/>
              </a:lnSpc>
              <a:buNone/>
            </a:pPr>
            <a:r>
              <a:rPr lang="en-US" altLang="zh-CN" sz="1400" dirty="0" smtClean="0">
                <a:latin typeface="微软雅黑" panose="020B0503020204020204" pitchFamily="34" charset="-122"/>
                <a:ea typeface="微软雅黑" panose="020B0503020204020204" pitchFamily="34" charset="-122"/>
              </a:rPr>
              <a:t>        </a:t>
            </a:r>
            <a:r>
              <a:rPr lang="zh-CN" altLang="zh-CN" sz="1400" dirty="0" smtClean="0">
                <a:latin typeface="微软雅黑" panose="020B0503020204020204" pitchFamily="34" charset="-122"/>
                <a:ea typeface="微软雅黑" panose="020B0503020204020204" pitchFamily="34" charset="-122"/>
              </a:rPr>
              <a:t>近年来，围绕党建活动各级都建立一系列规章制度，但很多制度成为</a:t>
            </a:r>
            <a:r>
              <a:rPr lang="en-US" altLang="zh-CN" sz="1400" dirty="0" smtClean="0">
                <a:latin typeface="微软雅黑" panose="020B0503020204020204" pitchFamily="34" charset="-122"/>
                <a:ea typeface="微软雅黑" panose="020B0503020204020204" pitchFamily="34" charset="-122"/>
              </a:rPr>
              <a:t>“</a:t>
            </a:r>
            <a:r>
              <a:rPr lang="zh-CN" altLang="zh-CN" sz="1400" dirty="0" smtClean="0">
                <a:latin typeface="微软雅黑" panose="020B0503020204020204" pitchFamily="34" charset="-122"/>
                <a:ea typeface="微软雅黑" panose="020B0503020204020204" pitchFamily="34" charset="-122"/>
              </a:rPr>
              <a:t>写在纸上，挂在墙上，说在嘴上、收在盒子里</a:t>
            </a:r>
            <a:r>
              <a:rPr lang="en-US" altLang="zh-CN" sz="1400" dirty="0" smtClean="0">
                <a:latin typeface="微软雅黑" panose="020B0503020204020204" pitchFamily="34" charset="-122"/>
                <a:ea typeface="微软雅黑" panose="020B0503020204020204" pitchFamily="34" charset="-122"/>
              </a:rPr>
              <a:t>”</a:t>
            </a:r>
            <a:r>
              <a:rPr lang="zh-CN" altLang="zh-CN" sz="1400" dirty="0" smtClean="0">
                <a:latin typeface="微软雅黑" panose="020B0503020204020204" pitchFamily="34" charset="-122"/>
                <a:ea typeface="微软雅黑" panose="020B0503020204020204" pitchFamily="34" charset="-122"/>
              </a:rPr>
              <a:t>的摆设，真正落实到位的太少了。</a:t>
            </a:r>
            <a:endParaRPr lang="en-US" altLang="zh-CN" sz="1400" dirty="0" smtClean="0">
              <a:latin typeface="微软雅黑" panose="020B0503020204020204" pitchFamily="34" charset="-122"/>
              <a:ea typeface="微软雅黑" panose="020B0503020204020204" pitchFamily="34" charset="-122"/>
            </a:endParaRPr>
          </a:p>
          <a:p>
            <a:pPr marL="0" indent="0">
              <a:lnSpc>
                <a:spcPct val="170000"/>
              </a:lnSpc>
              <a:buNone/>
            </a:pPr>
            <a:r>
              <a:rPr lang="zh-CN" altLang="en-US" sz="1400" dirty="0" smtClean="0">
                <a:latin typeface="微软雅黑" panose="020B0503020204020204" pitchFamily="34" charset="-122"/>
                <a:ea typeface="微软雅黑" panose="020B0503020204020204" pitchFamily="34" charset="-122"/>
              </a:rPr>
              <a:t>（</a:t>
            </a:r>
            <a:r>
              <a:rPr lang="en-US" altLang="zh-CN" sz="1400" dirty="0" smtClean="0">
                <a:latin typeface="微软雅黑" panose="020B0503020204020204" pitchFamily="34" charset="-122"/>
                <a:ea typeface="微软雅黑" panose="020B0503020204020204" pitchFamily="34" charset="-122"/>
              </a:rPr>
              <a:t>1</a:t>
            </a:r>
            <a:r>
              <a:rPr lang="zh-CN" altLang="en-US" sz="1400" dirty="0" smtClean="0">
                <a:latin typeface="微软雅黑" panose="020B0503020204020204" pitchFamily="34" charset="-122"/>
                <a:ea typeface="微软雅黑" panose="020B0503020204020204" pitchFamily="34" charset="-122"/>
              </a:rPr>
              <a:t>）</a:t>
            </a:r>
            <a:r>
              <a:rPr lang="zh-CN" altLang="zh-CN" sz="1400" dirty="0" smtClean="0">
                <a:latin typeface="微软雅黑" panose="020B0503020204020204" pitchFamily="34" charset="-122"/>
                <a:ea typeface="微软雅黑" panose="020B0503020204020204" pitchFamily="34" charset="-122"/>
              </a:rPr>
              <a:t>制度</a:t>
            </a:r>
            <a:r>
              <a:rPr lang="zh-CN" altLang="zh-CN" sz="1400" dirty="0">
                <a:latin typeface="微软雅黑" panose="020B0503020204020204" pitchFamily="34" charset="-122"/>
                <a:ea typeface="微软雅黑" panose="020B0503020204020204" pitchFamily="34" charset="-122"/>
              </a:rPr>
              <a:t>标准定的太高</a:t>
            </a:r>
            <a:r>
              <a:rPr lang="zh-CN" altLang="zh-CN" sz="1400" dirty="0" smtClean="0">
                <a:latin typeface="微软雅黑" panose="020B0503020204020204" pitchFamily="34" charset="-122"/>
                <a:ea typeface="微软雅黑" panose="020B0503020204020204" pitchFamily="34" charset="-122"/>
              </a:rPr>
              <a:t>。</a:t>
            </a:r>
            <a:endParaRPr lang="en-US" altLang="zh-CN" sz="1400" dirty="0" smtClean="0">
              <a:latin typeface="微软雅黑" panose="020B0503020204020204" pitchFamily="34" charset="-122"/>
              <a:ea typeface="微软雅黑" panose="020B0503020204020204" pitchFamily="34" charset="-122"/>
            </a:endParaRPr>
          </a:p>
          <a:p>
            <a:pPr marL="0" indent="0">
              <a:lnSpc>
                <a:spcPct val="170000"/>
              </a:lnSpc>
              <a:buNone/>
            </a:pPr>
            <a:r>
              <a:rPr lang="zh-CN" altLang="en-US" sz="1400" dirty="0" smtClean="0">
                <a:latin typeface="微软雅黑" panose="020B0503020204020204" pitchFamily="34" charset="-122"/>
                <a:ea typeface="微软雅黑" panose="020B0503020204020204" pitchFamily="34" charset="-122"/>
              </a:rPr>
              <a:t>（</a:t>
            </a:r>
            <a:r>
              <a:rPr lang="en-US" altLang="zh-CN" sz="1400" dirty="0" smtClean="0">
                <a:latin typeface="微软雅黑" panose="020B0503020204020204" pitchFamily="34" charset="-122"/>
                <a:ea typeface="微软雅黑" panose="020B0503020204020204" pitchFamily="34" charset="-122"/>
              </a:rPr>
              <a:t>2</a:t>
            </a:r>
            <a:r>
              <a:rPr lang="zh-CN" altLang="en-US" sz="1400" dirty="0" smtClean="0">
                <a:latin typeface="微软雅黑" panose="020B0503020204020204" pitchFamily="34" charset="-122"/>
                <a:ea typeface="微软雅黑" panose="020B0503020204020204" pitchFamily="34" charset="-122"/>
              </a:rPr>
              <a:t>）</a:t>
            </a:r>
            <a:r>
              <a:rPr lang="zh-CN" altLang="zh-CN" sz="1400" dirty="0" smtClean="0">
                <a:latin typeface="微软雅黑" panose="020B0503020204020204" pitchFamily="34" charset="-122"/>
                <a:ea typeface="微软雅黑" panose="020B0503020204020204" pitchFamily="34" charset="-122"/>
              </a:rPr>
              <a:t>制度</a:t>
            </a:r>
            <a:r>
              <a:rPr lang="zh-CN" altLang="zh-CN" sz="1400" dirty="0">
                <a:latin typeface="微软雅黑" panose="020B0503020204020204" pitchFamily="34" charset="-122"/>
                <a:ea typeface="微软雅黑" panose="020B0503020204020204" pitchFamily="34" charset="-122"/>
              </a:rPr>
              <a:t>千篇一律，不切实际</a:t>
            </a:r>
            <a:r>
              <a:rPr lang="zh-CN" altLang="zh-CN" sz="1400" dirty="0" smtClean="0">
                <a:latin typeface="微软雅黑" panose="020B0503020204020204" pitchFamily="34" charset="-122"/>
                <a:ea typeface="微软雅黑" panose="020B0503020204020204" pitchFamily="34" charset="-122"/>
              </a:rPr>
              <a:t>。</a:t>
            </a:r>
            <a:endParaRPr lang="en-US" altLang="zh-CN" sz="1400" dirty="0" smtClean="0">
              <a:latin typeface="微软雅黑" panose="020B0503020204020204" pitchFamily="34" charset="-122"/>
              <a:ea typeface="微软雅黑" panose="020B0503020204020204" pitchFamily="34" charset="-122"/>
            </a:endParaRPr>
          </a:p>
          <a:p>
            <a:pPr marL="0" indent="0">
              <a:lnSpc>
                <a:spcPct val="170000"/>
              </a:lnSpc>
              <a:buNone/>
            </a:pPr>
            <a:r>
              <a:rPr lang="zh-CN" altLang="en-US" sz="1400" dirty="0" smtClean="0">
                <a:latin typeface="微软雅黑" panose="020B0503020204020204" pitchFamily="34" charset="-122"/>
                <a:ea typeface="微软雅黑" panose="020B0503020204020204" pitchFamily="34" charset="-122"/>
              </a:rPr>
              <a:t>（</a:t>
            </a:r>
            <a:r>
              <a:rPr lang="en-US" altLang="zh-CN" sz="1400" dirty="0" smtClean="0">
                <a:latin typeface="微软雅黑" panose="020B0503020204020204" pitchFamily="34" charset="-122"/>
                <a:ea typeface="微软雅黑" panose="020B0503020204020204" pitchFamily="34" charset="-122"/>
              </a:rPr>
              <a:t>3</a:t>
            </a:r>
            <a:r>
              <a:rPr lang="zh-CN" altLang="en-US" sz="1400" dirty="0" smtClean="0">
                <a:latin typeface="微软雅黑" panose="020B0503020204020204" pitchFamily="34" charset="-122"/>
                <a:ea typeface="微软雅黑" panose="020B0503020204020204" pitchFamily="34" charset="-122"/>
              </a:rPr>
              <a:t>）</a:t>
            </a:r>
            <a:r>
              <a:rPr lang="zh-CN" altLang="zh-CN" sz="1400" dirty="0" smtClean="0">
                <a:latin typeface="微软雅黑" panose="020B0503020204020204" pitchFamily="34" charset="-122"/>
                <a:ea typeface="微软雅黑" panose="020B0503020204020204" pitchFamily="34" charset="-122"/>
              </a:rPr>
              <a:t>缺乏</a:t>
            </a:r>
            <a:r>
              <a:rPr lang="zh-CN" altLang="zh-CN" sz="1400" dirty="0">
                <a:latin typeface="微软雅黑" panose="020B0503020204020204" pitchFamily="34" charset="-122"/>
                <a:ea typeface="微软雅黑" panose="020B0503020204020204" pitchFamily="34" charset="-122"/>
              </a:rPr>
              <a:t>落实制度的必要的政治、经济保障和相应的监督</a:t>
            </a:r>
            <a:r>
              <a:rPr lang="zh-CN" altLang="zh-CN" sz="1400" dirty="0" smtClean="0">
                <a:latin typeface="微软雅黑" panose="020B0503020204020204" pitchFamily="34" charset="-122"/>
                <a:ea typeface="微软雅黑" panose="020B0503020204020204" pitchFamily="34" charset="-122"/>
              </a:rPr>
              <a:t>措施</a:t>
            </a:r>
            <a:r>
              <a:rPr lang="zh-CN" altLang="en-US" sz="1400" dirty="0" smtClean="0">
                <a:latin typeface="微软雅黑" panose="020B0503020204020204" pitchFamily="34" charset="-122"/>
                <a:ea typeface="微软雅黑" panose="020B0503020204020204" pitchFamily="34" charset="-122"/>
              </a:rPr>
              <a:t>。</a:t>
            </a:r>
            <a:endParaRPr lang="zh-CN" altLang="zh-CN" sz="1400" dirty="0">
              <a:latin typeface="微软雅黑" panose="020B0503020204020204" pitchFamily="34" charset="-122"/>
              <a:ea typeface="微软雅黑" panose="020B0503020204020204" pitchFamily="34" charset="-122"/>
            </a:endParaRPr>
          </a:p>
        </p:txBody>
      </p:sp>
      <p:sp>
        <p:nvSpPr>
          <p:cNvPr id="47" name="Text Placeholder 7"/>
          <p:cNvSpPr txBox="1">
            <a:spLocks/>
          </p:cNvSpPr>
          <p:nvPr/>
        </p:nvSpPr>
        <p:spPr>
          <a:xfrm>
            <a:off x="918004" y="1494651"/>
            <a:ext cx="4166939" cy="378523"/>
          </a:xfrm>
          <a:prstGeom prst="rect">
            <a:avLst/>
          </a:prstGeom>
        </p:spPr>
        <p:txBody>
          <a:bodyPr/>
          <a:lstStyle>
            <a:lvl1pPr marL="300287" indent="-300287" algn="l" defTabSz="800009" rtl="0" eaLnBrk="0" fontAlgn="base" hangingPunct="0">
              <a:spcBef>
                <a:spcPct val="20000"/>
              </a:spcBef>
              <a:spcAft>
                <a:spcPct val="0"/>
              </a:spcAft>
              <a:buChar char="•"/>
              <a:defRPr sz="2800">
                <a:solidFill>
                  <a:schemeClr val="tx1"/>
                </a:solidFill>
                <a:latin typeface="+mn-lt"/>
                <a:ea typeface="+mn-ea"/>
                <a:cs typeface="+mn-cs"/>
              </a:defRPr>
            </a:lvl1pPr>
            <a:lvl2pPr marL="650432" indent="-250428" algn="l" defTabSz="800009" rtl="0" eaLnBrk="0" fontAlgn="base" hangingPunct="0">
              <a:spcBef>
                <a:spcPct val="20000"/>
              </a:spcBef>
              <a:spcAft>
                <a:spcPct val="0"/>
              </a:spcAft>
              <a:buChar char="–"/>
              <a:defRPr sz="2400">
                <a:solidFill>
                  <a:schemeClr val="tx1"/>
                </a:solidFill>
                <a:latin typeface="+mn-lt"/>
                <a:ea typeface="+mn-ea"/>
              </a:defRPr>
            </a:lvl2pPr>
            <a:lvl3pPr marL="999445" indent="-199436" algn="l" defTabSz="800009" rtl="0" eaLnBrk="0" fontAlgn="base" hangingPunct="0">
              <a:spcBef>
                <a:spcPct val="20000"/>
              </a:spcBef>
              <a:spcAft>
                <a:spcPct val="0"/>
              </a:spcAft>
              <a:buChar char="•"/>
              <a:defRPr sz="2100">
                <a:solidFill>
                  <a:schemeClr val="tx1"/>
                </a:solidFill>
                <a:latin typeface="+mn-lt"/>
                <a:ea typeface="+mn-ea"/>
              </a:defRPr>
            </a:lvl3pPr>
            <a:lvl4pPr marL="1400583" indent="-200569" algn="l" defTabSz="800009" rtl="0" eaLnBrk="0" fontAlgn="base" hangingPunct="0">
              <a:spcBef>
                <a:spcPct val="20000"/>
              </a:spcBef>
              <a:spcAft>
                <a:spcPct val="0"/>
              </a:spcAft>
              <a:buChar char="–"/>
              <a:defRPr sz="1700">
                <a:solidFill>
                  <a:schemeClr val="tx1"/>
                </a:solidFill>
                <a:latin typeface="+mn-lt"/>
                <a:ea typeface="+mn-ea"/>
              </a:defRPr>
            </a:lvl4pPr>
            <a:lvl5pPr marL="1799454" indent="-199436" algn="l" defTabSz="800009" rtl="0" eaLnBrk="0" fontAlgn="base" hangingPunct="0">
              <a:spcBef>
                <a:spcPct val="20000"/>
              </a:spcBef>
              <a:spcAft>
                <a:spcPct val="0"/>
              </a:spcAft>
              <a:buChar char="»"/>
              <a:defRPr sz="1700">
                <a:solidFill>
                  <a:schemeClr val="tx1"/>
                </a:solidFill>
                <a:latin typeface="+mn-lt"/>
                <a:ea typeface="+mn-ea"/>
              </a:defRPr>
            </a:lvl5pPr>
            <a:lvl6pPr marL="2125803" indent="-199436" algn="l" defTabSz="800009" rtl="0" eaLnBrk="0" fontAlgn="base" hangingPunct="0">
              <a:spcBef>
                <a:spcPct val="20000"/>
              </a:spcBef>
              <a:spcAft>
                <a:spcPct val="0"/>
              </a:spcAft>
              <a:buChar char="»"/>
              <a:defRPr sz="1700">
                <a:solidFill>
                  <a:schemeClr val="tx1"/>
                </a:solidFill>
                <a:latin typeface="+mn-lt"/>
                <a:ea typeface="+mn-ea"/>
              </a:defRPr>
            </a:lvl6pPr>
            <a:lvl7pPr marL="2452153" indent="-199436" algn="l" defTabSz="800009" rtl="0" eaLnBrk="0" fontAlgn="base" hangingPunct="0">
              <a:spcBef>
                <a:spcPct val="20000"/>
              </a:spcBef>
              <a:spcAft>
                <a:spcPct val="0"/>
              </a:spcAft>
              <a:buChar char="»"/>
              <a:defRPr sz="1700">
                <a:solidFill>
                  <a:schemeClr val="tx1"/>
                </a:solidFill>
                <a:latin typeface="+mn-lt"/>
                <a:ea typeface="+mn-ea"/>
              </a:defRPr>
            </a:lvl7pPr>
            <a:lvl8pPr marL="2778502" indent="-199436" algn="l" defTabSz="800009" rtl="0" eaLnBrk="0" fontAlgn="base" hangingPunct="0">
              <a:spcBef>
                <a:spcPct val="20000"/>
              </a:spcBef>
              <a:spcAft>
                <a:spcPct val="0"/>
              </a:spcAft>
              <a:buChar char="»"/>
              <a:defRPr sz="1700">
                <a:solidFill>
                  <a:schemeClr val="tx1"/>
                </a:solidFill>
                <a:latin typeface="+mn-lt"/>
                <a:ea typeface="+mn-ea"/>
              </a:defRPr>
            </a:lvl8pPr>
            <a:lvl9pPr marL="3104852" indent="-199436" algn="l" defTabSz="800009" rtl="0" eaLnBrk="0" fontAlgn="base" hangingPunct="0">
              <a:spcBef>
                <a:spcPct val="20000"/>
              </a:spcBef>
              <a:spcAft>
                <a:spcPct val="0"/>
              </a:spcAft>
              <a:buChar char="»"/>
              <a:defRPr sz="1700">
                <a:solidFill>
                  <a:schemeClr val="tx1"/>
                </a:solidFill>
                <a:latin typeface="+mn-lt"/>
                <a:ea typeface="+mn-ea"/>
              </a:defRPr>
            </a:lvl9pPr>
          </a:lstStyle>
          <a:p>
            <a:pPr marL="0" indent="0">
              <a:buNone/>
            </a:pPr>
            <a:r>
              <a:rPr lang="en-US" altLang="zh-CN" sz="1600" b="1" dirty="0" smtClean="0">
                <a:latin typeface="微软雅黑" pitchFamily="34" charset="-122"/>
                <a:ea typeface="微软雅黑" pitchFamily="34" charset="-122"/>
                <a:cs typeface="+mn-ea"/>
              </a:rPr>
              <a:t>5</a:t>
            </a:r>
            <a:r>
              <a:rPr lang="zh-CN" altLang="zh-CN" sz="1600" b="1" dirty="0">
                <a:latin typeface="微软雅黑" pitchFamily="34" charset="-122"/>
                <a:ea typeface="微软雅黑" pitchFamily="34" charset="-122"/>
                <a:cs typeface="+mn-ea"/>
              </a:rPr>
              <a:t>、制度建设空 </a:t>
            </a:r>
          </a:p>
        </p:txBody>
      </p:sp>
      <p:sp>
        <p:nvSpPr>
          <p:cNvPr id="15" name="文本框 10"/>
          <p:cNvSpPr txBox="1">
            <a:spLocks noChangeArrowheads="1"/>
          </p:cNvSpPr>
          <p:nvPr/>
        </p:nvSpPr>
        <p:spPr bwMode="auto">
          <a:xfrm>
            <a:off x="830638" y="189783"/>
            <a:ext cx="7398412" cy="5309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微软雅黑" panose="020B0503020204020204" pitchFamily="34" charset="-122"/>
                <a:ea typeface="微软雅黑" panose="020B0503020204020204" pitchFamily="34" charset="-122"/>
              </a:rPr>
              <a:t>农村基层党建，沉重</a:t>
            </a:r>
            <a:r>
              <a:rPr lang="zh-CN" altLang="zh-CN" sz="1800" b="1" dirty="0">
                <a:latin typeface="微软雅黑" panose="020B0503020204020204" pitchFamily="34" charset="-122"/>
                <a:ea typeface="微软雅黑" panose="020B0503020204020204" pitchFamily="34" charset="-122"/>
              </a:rPr>
              <a:t>的话题就在我们心</a:t>
            </a:r>
            <a:r>
              <a:rPr lang="zh-CN" altLang="zh-CN" sz="1800" b="1" dirty="0" smtClean="0">
                <a:latin typeface="微软雅黑" panose="020B0503020204020204" pitchFamily="34" charset="-122"/>
                <a:ea typeface="微软雅黑" panose="020B0503020204020204" pitchFamily="34" charset="-122"/>
              </a:rPr>
              <a:t>上</a:t>
            </a:r>
            <a:r>
              <a:rPr lang="en-US" altLang="zh-CN" sz="1000" dirty="0">
                <a:latin typeface="微软雅黑" panose="020B0503020204020204" pitchFamily="34" charset="-122"/>
                <a:ea typeface="微软雅黑" panose="020B0503020204020204" pitchFamily="34" charset="-122"/>
              </a:rPr>
              <a:t>——</a:t>
            </a:r>
            <a:r>
              <a:rPr lang="zh-CN" altLang="zh-CN" sz="1200" dirty="0" smtClean="0">
                <a:latin typeface="微软雅黑" panose="020B0503020204020204" pitchFamily="34" charset="-122"/>
                <a:ea typeface="微软雅黑" panose="020B0503020204020204" pitchFamily="34" charset="-122"/>
              </a:rPr>
              <a:t>现阶段</a:t>
            </a:r>
            <a:r>
              <a:rPr lang="zh-CN" altLang="zh-CN" sz="1200" dirty="0">
                <a:latin typeface="微软雅黑" panose="020B0503020204020204" pitchFamily="34" charset="-122"/>
                <a:ea typeface="微软雅黑" panose="020B0503020204020204" pitchFamily="34" charset="-122"/>
              </a:rPr>
              <a:t>农村基层党建</a:t>
            </a:r>
            <a:r>
              <a:rPr lang="zh-CN" altLang="zh-CN" sz="1200" dirty="0" smtClean="0">
                <a:latin typeface="微软雅黑" panose="020B0503020204020204" pitchFamily="34" charset="-122"/>
                <a:ea typeface="微软雅黑" panose="020B0503020204020204" pitchFamily="34" charset="-122"/>
              </a:rPr>
              <a:t>工</a:t>
            </a:r>
            <a:r>
              <a:rPr lang="zh-CN" altLang="en-US" sz="1200" dirty="0" smtClean="0">
                <a:latin typeface="微软雅黑" panose="020B0503020204020204" pitchFamily="34" charset="-122"/>
                <a:ea typeface="微软雅黑" panose="020B0503020204020204" pitchFamily="34" charset="-122"/>
              </a:rPr>
              <a:t>作面临的压力</a:t>
            </a:r>
            <a:endParaRPr lang="zh-CN" altLang="zh-CN" sz="1200" dirty="0">
              <a:latin typeface="微软雅黑" panose="020B0503020204020204" pitchFamily="34" charset="-122"/>
              <a:ea typeface="微软雅黑" panose="020B0503020204020204" pitchFamily="34" charset="-122"/>
            </a:endParaRPr>
          </a:p>
          <a:p>
            <a:pPr lvl="0"/>
            <a:endParaRPr lang="zh-CN" altLang="en-US" sz="1200"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 xmlns:p14="http://schemas.microsoft.com/office/powerpoint/2010/main" val="4046438913"/>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p:stCondLst>
                              <p:cond delay="1000"/>
                            </p:stCondLst>
                            <p:childTnLst>
                              <p:par>
                                <p:cTn id="14" presetID="22" presetClass="entr" presetSubtype="8" fill="hold" grpId="0" nodeType="afterEffect">
                                  <p:stCondLst>
                                    <p:cond delay="0"/>
                                  </p:stCondLst>
                                  <p:iterate type="lt">
                                    <p:tmPct val="10000"/>
                                  </p:iterate>
                                  <p:childTnLst>
                                    <p:set>
                                      <p:cBhvr>
                                        <p:cTn id="15" dur="1" fill="hold">
                                          <p:stCondLst>
                                            <p:cond delay="0"/>
                                          </p:stCondLst>
                                        </p:cTn>
                                        <p:tgtEl>
                                          <p:spTgt spid="47"/>
                                        </p:tgtEl>
                                        <p:attrNameLst>
                                          <p:attrName>style.visibility</p:attrName>
                                        </p:attrNameLst>
                                      </p:cBhvr>
                                      <p:to>
                                        <p:strVal val="visible"/>
                                      </p:to>
                                    </p:set>
                                    <p:animEffect transition="in" filter="wipe(left)">
                                      <p:cBhvr>
                                        <p:cTn id="16" dur="500"/>
                                        <p:tgtEl>
                                          <p:spTgt spid="47"/>
                                        </p:tgtEl>
                                      </p:cBhvr>
                                    </p:animEffect>
                                  </p:childTnLst>
                                </p:cTn>
                              </p:par>
                            </p:childTnLst>
                          </p:cTn>
                        </p:par>
                        <p:par>
                          <p:cTn id="17" fill="hold">
                            <p:stCondLst>
                              <p:cond delay="1800"/>
                            </p:stCondLst>
                            <p:childTnLst>
                              <p:par>
                                <p:cTn id="18" presetID="47" presetClass="entr" presetSubtype="0" fill="hold" grpId="0" nodeType="after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1000"/>
                                        <p:tgtEl>
                                          <p:spTgt spid="46"/>
                                        </p:tgtEl>
                                      </p:cBhvr>
                                    </p:animEffect>
                                    <p:anim calcmode="lin" valueType="num">
                                      <p:cBhvr>
                                        <p:cTn id="21" dur="1000" fill="hold"/>
                                        <p:tgtEl>
                                          <p:spTgt spid="46"/>
                                        </p:tgtEl>
                                        <p:attrNameLst>
                                          <p:attrName>ppt_x</p:attrName>
                                        </p:attrNameLst>
                                      </p:cBhvr>
                                      <p:tavLst>
                                        <p:tav tm="0">
                                          <p:val>
                                            <p:strVal val="#ppt_x"/>
                                          </p:val>
                                        </p:tav>
                                        <p:tav tm="100000">
                                          <p:val>
                                            <p:strVal val="#ppt_x"/>
                                          </p:val>
                                        </p:tav>
                                      </p:tavLst>
                                    </p:anim>
                                    <p:anim calcmode="lin" valueType="num">
                                      <p:cBhvr>
                                        <p:cTn id="22"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 Placeholder 8"/>
          <p:cNvSpPr txBox="1">
            <a:spLocks/>
          </p:cNvSpPr>
          <p:nvPr/>
        </p:nvSpPr>
        <p:spPr>
          <a:xfrm>
            <a:off x="922263" y="1135391"/>
            <a:ext cx="1590328" cy="378525"/>
          </a:xfrm>
          <a:prstGeom prst="rect">
            <a:avLst/>
          </a:prstGeom>
        </p:spPr>
        <p:txBody>
          <a:bodyPr/>
          <a:lstStyle>
            <a:lvl1pPr marL="300287" indent="-300287" algn="l" defTabSz="800009" rtl="0" eaLnBrk="0" fontAlgn="base" hangingPunct="0">
              <a:spcBef>
                <a:spcPct val="20000"/>
              </a:spcBef>
              <a:spcAft>
                <a:spcPct val="0"/>
              </a:spcAft>
              <a:buChar char="•"/>
              <a:defRPr sz="2800">
                <a:solidFill>
                  <a:schemeClr val="tx1"/>
                </a:solidFill>
                <a:latin typeface="+mn-lt"/>
                <a:ea typeface="+mn-ea"/>
                <a:cs typeface="+mn-cs"/>
              </a:defRPr>
            </a:lvl1pPr>
            <a:lvl2pPr marL="650432" indent="-250428" algn="l" defTabSz="800009" rtl="0" eaLnBrk="0" fontAlgn="base" hangingPunct="0">
              <a:spcBef>
                <a:spcPct val="20000"/>
              </a:spcBef>
              <a:spcAft>
                <a:spcPct val="0"/>
              </a:spcAft>
              <a:buChar char="–"/>
              <a:defRPr sz="2400">
                <a:solidFill>
                  <a:schemeClr val="tx1"/>
                </a:solidFill>
                <a:latin typeface="+mn-lt"/>
                <a:ea typeface="+mn-ea"/>
              </a:defRPr>
            </a:lvl2pPr>
            <a:lvl3pPr marL="999445" indent="-199436" algn="l" defTabSz="800009" rtl="0" eaLnBrk="0" fontAlgn="base" hangingPunct="0">
              <a:spcBef>
                <a:spcPct val="20000"/>
              </a:spcBef>
              <a:spcAft>
                <a:spcPct val="0"/>
              </a:spcAft>
              <a:buChar char="•"/>
              <a:defRPr sz="2100">
                <a:solidFill>
                  <a:schemeClr val="tx1"/>
                </a:solidFill>
                <a:latin typeface="+mn-lt"/>
                <a:ea typeface="+mn-ea"/>
              </a:defRPr>
            </a:lvl3pPr>
            <a:lvl4pPr marL="1400583" indent="-200569" algn="l" defTabSz="800009" rtl="0" eaLnBrk="0" fontAlgn="base" hangingPunct="0">
              <a:spcBef>
                <a:spcPct val="20000"/>
              </a:spcBef>
              <a:spcAft>
                <a:spcPct val="0"/>
              </a:spcAft>
              <a:buChar char="–"/>
              <a:defRPr sz="1700">
                <a:solidFill>
                  <a:schemeClr val="tx1"/>
                </a:solidFill>
                <a:latin typeface="+mn-lt"/>
                <a:ea typeface="+mn-ea"/>
              </a:defRPr>
            </a:lvl4pPr>
            <a:lvl5pPr marL="1799454" indent="-199436" algn="l" defTabSz="800009" rtl="0" eaLnBrk="0" fontAlgn="base" hangingPunct="0">
              <a:spcBef>
                <a:spcPct val="20000"/>
              </a:spcBef>
              <a:spcAft>
                <a:spcPct val="0"/>
              </a:spcAft>
              <a:buChar char="»"/>
              <a:defRPr sz="1700">
                <a:solidFill>
                  <a:schemeClr val="tx1"/>
                </a:solidFill>
                <a:latin typeface="+mn-lt"/>
                <a:ea typeface="+mn-ea"/>
              </a:defRPr>
            </a:lvl5pPr>
            <a:lvl6pPr marL="2125803" indent="-199436" algn="l" defTabSz="800009" rtl="0" eaLnBrk="0" fontAlgn="base" hangingPunct="0">
              <a:spcBef>
                <a:spcPct val="20000"/>
              </a:spcBef>
              <a:spcAft>
                <a:spcPct val="0"/>
              </a:spcAft>
              <a:buChar char="»"/>
              <a:defRPr sz="1700">
                <a:solidFill>
                  <a:schemeClr val="tx1"/>
                </a:solidFill>
                <a:latin typeface="+mn-lt"/>
                <a:ea typeface="+mn-ea"/>
              </a:defRPr>
            </a:lvl6pPr>
            <a:lvl7pPr marL="2452153" indent="-199436" algn="l" defTabSz="800009" rtl="0" eaLnBrk="0" fontAlgn="base" hangingPunct="0">
              <a:spcBef>
                <a:spcPct val="20000"/>
              </a:spcBef>
              <a:spcAft>
                <a:spcPct val="0"/>
              </a:spcAft>
              <a:buChar char="»"/>
              <a:defRPr sz="1700">
                <a:solidFill>
                  <a:schemeClr val="tx1"/>
                </a:solidFill>
                <a:latin typeface="+mn-lt"/>
                <a:ea typeface="+mn-ea"/>
              </a:defRPr>
            </a:lvl7pPr>
            <a:lvl8pPr marL="2778502" indent="-199436" algn="l" defTabSz="800009" rtl="0" eaLnBrk="0" fontAlgn="base" hangingPunct="0">
              <a:spcBef>
                <a:spcPct val="20000"/>
              </a:spcBef>
              <a:spcAft>
                <a:spcPct val="0"/>
              </a:spcAft>
              <a:buChar char="»"/>
              <a:defRPr sz="1700">
                <a:solidFill>
                  <a:schemeClr val="tx1"/>
                </a:solidFill>
                <a:latin typeface="+mn-lt"/>
                <a:ea typeface="+mn-ea"/>
              </a:defRPr>
            </a:lvl8pPr>
            <a:lvl9pPr marL="3104852" indent="-199436" algn="l" defTabSz="800009" rtl="0" eaLnBrk="0" fontAlgn="base" hangingPunct="0">
              <a:spcBef>
                <a:spcPct val="20000"/>
              </a:spcBef>
              <a:spcAft>
                <a:spcPct val="0"/>
              </a:spcAft>
              <a:buChar char="»"/>
              <a:defRPr sz="1700">
                <a:solidFill>
                  <a:schemeClr val="tx1"/>
                </a:solidFill>
                <a:latin typeface="+mn-lt"/>
                <a:ea typeface="+mn-ea"/>
              </a:defRPr>
            </a:lvl9pPr>
          </a:lstStyle>
          <a:p>
            <a:pPr marL="0" indent="0">
              <a:buNone/>
            </a:pPr>
            <a:r>
              <a:rPr lang="zh-CN" altLang="en-US" sz="1600" b="1" dirty="0" smtClean="0">
                <a:latin typeface="微软雅黑" pitchFamily="34" charset="-122"/>
                <a:ea typeface="微软雅黑" pitchFamily="34" charset="-122"/>
                <a:cs typeface="+mn-ea"/>
                <a:sym typeface="+mn-lt"/>
              </a:rPr>
              <a:t>原因分析</a:t>
            </a:r>
            <a:endParaRPr lang="en-US" sz="1600" b="1" dirty="0">
              <a:latin typeface="微软雅黑" pitchFamily="34" charset="-122"/>
              <a:ea typeface="微软雅黑" pitchFamily="34" charset="-122"/>
              <a:cs typeface="+mn-ea"/>
              <a:sym typeface="+mn-lt"/>
            </a:endParaRPr>
          </a:p>
        </p:txBody>
      </p:sp>
      <p:sp>
        <p:nvSpPr>
          <p:cNvPr id="15" name="文本框 10"/>
          <p:cNvSpPr txBox="1">
            <a:spLocks noChangeArrowheads="1"/>
          </p:cNvSpPr>
          <p:nvPr/>
        </p:nvSpPr>
        <p:spPr bwMode="auto">
          <a:xfrm>
            <a:off x="819650" y="206162"/>
            <a:ext cx="7398412" cy="5309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微软雅黑" panose="020B0503020204020204" pitchFamily="34" charset="-122"/>
                <a:ea typeface="微软雅黑" panose="020B0503020204020204" pitchFamily="34" charset="-122"/>
              </a:rPr>
              <a:t>农村基层党建，沉重</a:t>
            </a:r>
            <a:r>
              <a:rPr lang="zh-CN" altLang="zh-CN" sz="1800" b="1" dirty="0">
                <a:latin typeface="微软雅黑" panose="020B0503020204020204" pitchFamily="34" charset="-122"/>
                <a:ea typeface="微软雅黑" panose="020B0503020204020204" pitchFamily="34" charset="-122"/>
              </a:rPr>
              <a:t>的话题就在我们心</a:t>
            </a:r>
            <a:r>
              <a:rPr lang="zh-CN" altLang="zh-CN" sz="1800" b="1" dirty="0" smtClean="0">
                <a:latin typeface="微软雅黑" panose="020B0503020204020204" pitchFamily="34" charset="-122"/>
                <a:ea typeface="微软雅黑" panose="020B0503020204020204" pitchFamily="34" charset="-122"/>
              </a:rPr>
              <a:t>上</a:t>
            </a:r>
            <a:r>
              <a:rPr lang="en-US" altLang="zh-CN" sz="1000" dirty="0" smtClean="0">
                <a:latin typeface="微软雅黑" panose="020B0503020204020204" pitchFamily="34" charset="-122"/>
                <a:ea typeface="微软雅黑" panose="020B0503020204020204" pitchFamily="34" charset="-122"/>
              </a:rPr>
              <a:t>——</a:t>
            </a:r>
            <a:r>
              <a:rPr lang="zh-CN" altLang="en-US" sz="1200" dirty="0" smtClean="0">
                <a:latin typeface="微软雅黑" panose="020B0503020204020204" pitchFamily="34" charset="-122"/>
                <a:ea typeface="微软雅黑" panose="020B0503020204020204" pitchFamily="34" charset="-122"/>
              </a:rPr>
              <a:t>原因分析</a:t>
            </a:r>
            <a:endParaRPr lang="zh-CN" altLang="zh-CN" sz="1200" dirty="0">
              <a:latin typeface="微软雅黑" panose="020B0503020204020204" pitchFamily="34" charset="-122"/>
              <a:ea typeface="微软雅黑" panose="020B0503020204020204" pitchFamily="34" charset="-122"/>
            </a:endParaRPr>
          </a:p>
          <a:p>
            <a:pPr lvl="0"/>
            <a:endParaRPr lang="zh-CN" altLang="en-US" sz="1200" dirty="0">
              <a:latin typeface="微软雅黑" panose="020B0503020204020204" pitchFamily="34" charset="-122"/>
              <a:ea typeface="微软雅黑" panose="020B0503020204020204" pitchFamily="34" charset="-122"/>
              <a:cs typeface="+mn-ea"/>
              <a:sym typeface="+mn-lt"/>
            </a:endParaRPr>
          </a:p>
        </p:txBody>
      </p:sp>
      <p:sp>
        <p:nvSpPr>
          <p:cNvPr id="8" name="任意多边形 7"/>
          <p:cNvSpPr/>
          <p:nvPr/>
        </p:nvSpPr>
        <p:spPr>
          <a:xfrm>
            <a:off x="3548168" y="1779662"/>
            <a:ext cx="1941378" cy="2523024"/>
          </a:xfrm>
          <a:custGeom>
            <a:avLst/>
            <a:gdLst>
              <a:gd name="connsiteX0" fmla="*/ 0 w 1935868"/>
              <a:gd name="connsiteY0" fmla="*/ 193587 h 2856600"/>
              <a:gd name="connsiteX1" fmla="*/ 193587 w 1935868"/>
              <a:gd name="connsiteY1" fmla="*/ 0 h 2856600"/>
              <a:gd name="connsiteX2" fmla="*/ 1742281 w 1935868"/>
              <a:gd name="connsiteY2" fmla="*/ 0 h 2856600"/>
              <a:gd name="connsiteX3" fmla="*/ 1935868 w 1935868"/>
              <a:gd name="connsiteY3" fmla="*/ 193587 h 2856600"/>
              <a:gd name="connsiteX4" fmla="*/ 1935868 w 1935868"/>
              <a:gd name="connsiteY4" fmla="*/ 2663013 h 2856600"/>
              <a:gd name="connsiteX5" fmla="*/ 1742281 w 1935868"/>
              <a:gd name="connsiteY5" fmla="*/ 2856600 h 2856600"/>
              <a:gd name="connsiteX6" fmla="*/ 193587 w 1935868"/>
              <a:gd name="connsiteY6" fmla="*/ 2856600 h 2856600"/>
              <a:gd name="connsiteX7" fmla="*/ 0 w 1935868"/>
              <a:gd name="connsiteY7" fmla="*/ 2663013 h 2856600"/>
              <a:gd name="connsiteX8" fmla="*/ 0 w 1935868"/>
              <a:gd name="connsiteY8" fmla="*/ 193587 h 2856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35868" h="2856600">
                <a:moveTo>
                  <a:pt x="0" y="193587"/>
                </a:moveTo>
                <a:cubicBezTo>
                  <a:pt x="0" y="86672"/>
                  <a:pt x="86672" y="0"/>
                  <a:pt x="193587" y="0"/>
                </a:cubicBezTo>
                <a:lnTo>
                  <a:pt x="1742281" y="0"/>
                </a:lnTo>
                <a:cubicBezTo>
                  <a:pt x="1849196" y="0"/>
                  <a:pt x="1935868" y="86672"/>
                  <a:pt x="1935868" y="193587"/>
                </a:cubicBezTo>
                <a:lnTo>
                  <a:pt x="1935868" y="2663013"/>
                </a:lnTo>
                <a:cubicBezTo>
                  <a:pt x="1935868" y="2769928"/>
                  <a:pt x="1849196" y="2856600"/>
                  <a:pt x="1742281" y="2856600"/>
                </a:cubicBezTo>
                <a:lnTo>
                  <a:pt x="193587" y="2856600"/>
                </a:lnTo>
                <a:cubicBezTo>
                  <a:pt x="86672" y="2856600"/>
                  <a:pt x="0" y="2769928"/>
                  <a:pt x="0" y="2663013"/>
                </a:cubicBezTo>
                <a:lnTo>
                  <a:pt x="0" y="193587"/>
                </a:lnTo>
                <a:close/>
              </a:path>
            </a:pathLst>
          </a:custGeom>
          <a:noFill/>
          <a:ln>
            <a:solidFill>
              <a:srgbClr val="FF0000"/>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80525" tIns="792654" rIns="180525" bIns="180525" numCol="1" spcCol="1270" anchor="t" anchorCtr="0">
            <a:noAutofit/>
          </a:bodyPr>
          <a:lstStyle/>
          <a:p>
            <a:pPr marL="0" lvl="1" indent="-285750" algn="ctr" defTabSz="622300">
              <a:lnSpc>
                <a:spcPct val="150000"/>
              </a:lnSpc>
              <a:spcBef>
                <a:spcPct val="0"/>
              </a:spcBef>
              <a:spcAft>
                <a:spcPct val="15000"/>
              </a:spcAft>
              <a:buFont typeface="Arial" panose="020B0604020202020204" pitchFamily="34" charset="0"/>
              <a:buChar char="•"/>
            </a:pPr>
            <a:r>
              <a:rPr lang="zh-CN" altLang="en-US" sz="1400" kern="1200" dirty="0" smtClean="0">
                <a:latin typeface="微软雅黑" panose="020B0503020204020204" pitchFamily="34" charset="-122"/>
                <a:ea typeface="微软雅黑" panose="020B0503020204020204" pitchFamily="34" charset="-122"/>
              </a:rPr>
              <a:t>精神懈怠</a:t>
            </a:r>
            <a:endParaRPr lang="zh-CN" altLang="en-US" sz="1400" kern="1200" dirty="0">
              <a:latin typeface="微软雅黑" panose="020B0503020204020204" pitchFamily="34" charset="-122"/>
              <a:ea typeface="微软雅黑" panose="020B0503020204020204" pitchFamily="34" charset="-122"/>
            </a:endParaRPr>
          </a:p>
          <a:p>
            <a:pPr marL="0" lvl="1" indent="-285750" algn="ctr" defTabSz="622300">
              <a:lnSpc>
                <a:spcPct val="150000"/>
              </a:lnSpc>
              <a:spcBef>
                <a:spcPct val="0"/>
              </a:spcBef>
              <a:spcAft>
                <a:spcPct val="15000"/>
              </a:spcAft>
              <a:buFont typeface="Arial" panose="020B0604020202020204" pitchFamily="34" charset="0"/>
              <a:buChar char="•"/>
            </a:pPr>
            <a:r>
              <a:rPr lang="zh-CN" altLang="en-US" sz="1400" kern="1200" dirty="0" smtClean="0">
                <a:latin typeface="微软雅黑" panose="020B0503020204020204" pitchFamily="34" charset="-122"/>
                <a:ea typeface="微软雅黑" panose="020B0503020204020204" pitchFamily="34" charset="-122"/>
              </a:rPr>
              <a:t>能力不足</a:t>
            </a:r>
            <a:endParaRPr lang="zh-CN" altLang="en-US" sz="1400" kern="1200" dirty="0">
              <a:latin typeface="微软雅黑" panose="020B0503020204020204" pitchFamily="34" charset="-122"/>
              <a:ea typeface="微软雅黑" panose="020B0503020204020204" pitchFamily="34" charset="-122"/>
            </a:endParaRPr>
          </a:p>
          <a:p>
            <a:pPr marL="0" lvl="1" indent="-285750" algn="ctr" defTabSz="622300">
              <a:lnSpc>
                <a:spcPct val="150000"/>
              </a:lnSpc>
              <a:spcBef>
                <a:spcPct val="0"/>
              </a:spcBef>
              <a:spcAft>
                <a:spcPct val="15000"/>
              </a:spcAft>
              <a:buFont typeface="Arial" panose="020B0604020202020204" pitchFamily="34" charset="0"/>
              <a:buChar char="•"/>
            </a:pPr>
            <a:r>
              <a:rPr lang="zh-CN" altLang="en-US" sz="1400" kern="1200" dirty="0" smtClean="0">
                <a:latin typeface="微软雅黑" panose="020B0503020204020204" pitchFamily="34" charset="-122"/>
                <a:ea typeface="微软雅黑" panose="020B0503020204020204" pitchFamily="34" charset="-122"/>
              </a:rPr>
              <a:t>脱离群众</a:t>
            </a:r>
            <a:endParaRPr lang="zh-CN" altLang="en-US" sz="1400" kern="1200" dirty="0">
              <a:latin typeface="微软雅黑" panose="020B0503020204020204" pitchFamily="34" charset="-122"/>
              <a:ea typeface="微软雅黑" panose="020B0503020204020204" pitchFamily="34" charset="-122"/>
            </a:endParaRPr>
          </a:p>
          <a:p>
            <a:pPr marL="0" lvl="1" indent="-285750" algn="ctr" defTabSz="622300">
              <a:lnSpc>
                <a:spcPct val="150000"/>
              </a:lnSpc>
              <a:spcBef>
                <a:spcPct val="0"/>
              </a:spcBef>
              <a:spcAft>
                <a:spcPct val="15000"/>
              </a:spcAft>
              <a:buFont typeface="Arial" panose="020B0604020202020204" pitchFamily="34" charset="0"/>
              <a:buChar char="•"/>
            </a:pPr>
            <a:r>
              <a:rPr lang="zh-CN" altLang="en-US" sz="1400" kern="1200" dirty="0" smtClean="0">
                <a:latin typeface="微软雅黑" panose="020B0503020204020204" pitchFamily="34" charset="-122"/>
                <a:ea typeface="微软雅黑" panose="020B0503020204020204" pitchFamily="34" charset="-122"/>
              </a:rPr>
              <a:t>消极腐败</a:t>
            </a:r>
            <a:endParaRPr lang="zh-CN" altLang="en-US" sz="1400" kern="1200" dirty="0">
              <a:latin typeface="微软雅黑" panose="020B0503020204020204" pitchFamily="34" charset="-122"/>
              <a:ea typeface="微软雅黑" panose="020B0503020204020204" pitchFamily="34" charset="-122"/>
            </a:endParaRPr>
          </a:p>
        </p:txBody>
      </p:sp>
      <p:sp>
        <p:nvSpPr>
          <p:cNvPr id="17" name="任意多边形 16"/>
          <p:cNvSpPr/>
          <p:nvPr/>
        </p:nvSpPr>
        <p:spPr>
          <a:xfrm>
            <a:off x="6012160" y="1779662"/>
            <a:ext cx="1941378" cy="2523024"/>
          </a:xfrm>
          <a:custGeom>
            <a:avLst/>
            <a:gdLst>
              <a:gd name="connsiteX0" fmla="*/ 0 w 1935868"/>
              <a:gd name="connsiteY0" fmla="*/ 193587 h 2856600"/>
              <a:gd name="connsiteX1" fmla="*/ 193587 w 1935868"/>
              <a:gd name="connsiteY1" fmla="*/ 0 h 2856600"/>
              <a:gd name="connsiteX2" fmla="*/ 1742281 w 1935868"/>
              <a:gd name="connsiteY2" fmla="*/ 0 h 2856600"/>
              <a:gd name="connsiteX3" fmla="*/ 1935868 w 1935868"/>
              <a:gd name="connsiteY3" fmla="*/ 193587 h 2856600"/>
              <a:gd name="connsiteX4" fmla="*/ 1935868 w 1935868"/>
              <a:gd name="connsiteY4" fmla="*/ 2663013 h 2856600"/>
              <a:gd name="connsiteX5" fmla="*/ 1742281 w 1935868"/>
              <a:gd name="connsiteY5" fmla="*/ 2856600 h 2856600"/>
              <a:gd name="connsiteX6" fmla="*/ 193587 w 1935868"/>
              <a:gd name="connsiteY6" fmla="*/ 2856600 h 2856600"/>
              <a:gd name="connsiteX7" fmla="*/ 0 w 1935868"/>
              <a:gd name="connsiteY7" fmla="*/ 2663013 h 2856600"/>
              <a:gd name="connsiteX8" fmla="*/ 0 w 1935868"/>
              <a:gd name="connsiteY8" fmla="*/ 193587 h 2856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35868" h="2856600">
                <a:moveTo>
                  <a:pt x="0" y="193587"/>
                </a:moveTo>
                <a:cubicBezTo>
                  <a:pt x="0" y="86672"/>
                  <a:pt x="86672" y="0"/>
                  <a:pt x="193587" y="0"/>
                </a:cubicBezTo>
                <a:lnTo>
                  <a:pt x="1742281" y="0"/>
                </a:lnTo>
                <a:cubicBezTo>
                  <a:pt x="1849196" y="0"/>
                  <a:pt x="1935868" y="86672"/>
                  <a:pt x="1935868" y="193587"/>
                </a:cubicBezTo>
                <a:lnTo>
                  <a:pt x="1935868" y="2663013"/>
                </a:lnTo>
                <a:cubicBezTo>
                  <a:pt x="1935868" y="2769928"/>
                  <a:pt x="1849196" y="2856600"/>
                  <a:pt x="1742281" y="2856600"/>
                </a:cubicBezTo>
                <a:lnTo>
                  <a:pt x="193587" y="2856600"/>
                </a:lnTo>
                <a:cubicBezTo>
                  <a:pt x="86672" y="2856600"/>
                  <a:pt x="0" y="2769928"/>
                  <a:pt x="0" y="2663013"/>
                </a:cubicBezTo>
                <a:lnTo>
                  <a:pt x="0" y="193587"/>
                </a:lnTo>
                <a:close/>
              </a:path>
            </a:pathLst>
          </a:custGeom>
          <a:noFill/>
          <a:ln>
            <a:solidFill>
              <a:srgbClr val="FF0000"/>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80525" tIns="792654" rIns="180525" bIns="180525" numCol="1" spcCol="1270" anchor="t" anchorCtr="0">
            <a:noAutofit/>
          </a:bodyPr>
          <a:lstStyle/>
          <a:p>
            <a:pPr indent="-285750" algn="ctr">
              <a:lnSpc>
                <a:spcPct val="150000"/>
              </a:lnSpc>
              <a:buFont typeface="Arial" panose="020B0604020202020204" pitchFamily="34" charset="0"/>
              <a:buChar char="•"/>
            </a:pPr>
            <a:r>
              <a:rPr lang="zh-CN" altLang="zh-CN" dirty="0">
                <a:latin typeface="微软雅黑" panose="020B0503020204020204" pitchFamily="34" charset="-122"/>
                <a:ea typeface="微软雅黑" panose="020B0503020204020204" pitchFamily="34" charset="-122"/>
              </a:rPr>
              <a:t>商潮滚滚</a:t>
            </a:r>
          </a:p>
          <a:p>
            <a:pPr indent="-285750" algn="ctr">
              <a:lnSpc>
                <a:spcPct val="150000"/>
              </a:lnSpc>
              <a:buFont typeface="Arial" panose="020B0604020202020204" pitchFamily="34" charset="0"/>
              <a:buChar char="•"/>
            </a:pPr>
            <a:r>
              <a:rPr lang="zh-CN" altLang="zh-CN" dirty="0">
                <a:latin typeface="微软雅黑" panose="020B0503020204020204" pitchFamily="34" charset="-122"/>
                <a:ea typeface="微软雅黑" panose="020B0503020204020204" pitchFamily="34" charset="-122"/>
              </a:rPr>
              <a:t>物欲横流</a:t>
            </a:r>
          </a:p>
          <a:p>
            <a:pPr indent="-285750" algn="ctr">
              <a:lnSpc>
                <a:spcPct val="150000"/>
              </a:lnSpc>
              <a:buFont typeface="Arial" panose="020B0604020202020204" pitchFamily="34" charset="0"/>
              <a:buChar char="•"/>
            </a:pPr>
            <a:r>
              <a:rPr lang="zh-CN" altLang="zh-CN" dirty="0">
                <a:latin typeface="微软雅黑" panose="020B0503020204020204" pitchFamily="34" charset="-122"/>
                <a:ea typeface="微软雅黑" panose="020B0503020204020204" pitchFamily="34" charset="-122"/>
              </a:rPr>
              <a:t>金钱眩目</a:t>
            </a:r>
          </a:p>
          <a:p>
            <a:pPr indent="-285750" algn="ctr">
              <a:lnSpc>
                <a:spcPct val="150000"/>
              </a:lnSpc>
              <a:buFont typeface="Arial" panose="020B0604020202020204" pitchFamily="34" charset="0"/>
              <a:buChar char="•"/>
            </a:pPr>
            <a:r>
              <a:rPr lang="zh-CN" altLang="zh-CN" dirty="0">
                <a:latin typeface="微软雅黑" panose="020B0503020204020204" pitchFamily="34" charset="-122"/>
                <a:ea typeface="微软雅黑" panose="020B0503020204020204" pitchFamily="34" charset="-122"/>
              </a:rPr>
              <a:t>诱惑迷人</a:t>
            </a:r>
          </a:p>
          <a:p>
            <a:pPr indent="-285750" algn="ctr">
              <a:lnSpc>
                <a:spcPct val="150000"/>
              </a:lnSpc>
              <a:buFont typeface="Arial" panose="020B0604020202020204" pitchFamily="34" charset="0"/>
              <a:buChar char="•"/>
            </a:pPr>
            <a:r>
              <a:rPr lang="zh-CN" altLang="zh-CN" dirty="0" smtClean="0">
                <a:latin typeface="微软雅黑" panose="020B0503020204020204" pitchFamily="34" charset="-122"/>
                <a:ea typeface="微软雅黑" panose="020B0503020204020204" pitchFamily="34" charset="-122"/>
              </a:rPr>
              <a:t>惩治</a:t>
            </a:r>
            <a:r>
              <a:rPr lang="zh-CN" altLang="zh-CN" dirty="0">
                <a:latin typeface="微软雅黑" panose="020B0503020204020204" pitchFamily="34" charset="-122"/>
                <a:ea typeface="微软雅黑" panose="020B0503020204020204" pitchFamily="34" charset="-122"/>
              </a:rPr>
              <a:t>乏力</a:t>
            </a:r>
          </a:p>
        </p:txBody>
      </p:sp>
      <p:sp>
        <p:nvSpPr>
          <p:cNvPr id="18" name="任意多边形 17"/>
          <p:cNvSpPr/>
          <p:nvPr/>
        </p:nvSpPr>
        <p:spPr>
          <a:xfrm>
            <a:off x="6122154" y="1853043"/>
            <a:ext cx="1720771" cy="684294"/>
          </a:xfrm>
          <a:custGeom>
            <a:avLst/>
            <a:gdLst>
              <a:gd name="connsiteX0" fmla="*/ 0 w 1720771"/>
              <a:gd name="connsiteY0" fmla="*/ 68429 h 684294"/>
              <a:gd name="connsiteX1" fmla="*/ 68429 w 1720771"/>
              <a:gd name="connsiteY1" fmla="*/ 0 h 684294"/>
              <a:gd name="connsiteX2" fmla="*/ 1652342 w 1720771"/>
              <a:gd name="connsiteY2" fmla="*/ 0 h 684294"/>
              <a:gd name="connsiteX3" fmla="*/ 1720771 w 1720771"/>
              <a:gd name="connsiteY3" fmla="*/ 68429 h 684294"/>
              <a:gd name="connsiteX4" fmla="*/ 1720771 w 1720771"/>
              <a:gd name="connsiteY4" fmla="*/ 615865 h 684294"/>
              <a:gd name="connsiteX5" fmla="*/ 1652342 w 1720771"/>
              <a:gd name="connsiteY5" fmla="*/ 684294 h 684294"/>
              <a:gd name="connsiteX6" fmla="*/ 68429 w 1720771"/>
              <a:gd name="connsiteY6" fmla="*/ 684294 h 684294"/>
              <a:gd name="connsiteX7" fmla="*/ 0 w 1720771"/>
              <a:gd name="connsiteY7" fmla="*/ 615865 h 684294"/>
              <a:gd name="connsiteX8" fmla="*/ 0 w 1720771"/>
              <a:gd name="connsiteY8" fmla="*/ 68429 h 684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20771" h="684294">
                <a:moveTo>
                  <a:pt x="0" y="68429"/>
                </a:moveTo>
                <a:cubicBezTo>
                  <a:pt x="0" y="30637"/>
                  <a:pt x="30637" y="0"/>
                  <a:pt x="68429" y="0"/>
                </a:cubicBezTo>
                <a:lnTo>
                  <a:pt x="1652342" y="0"/>
                </a:lnTo>
                <a:cubicBezTo>
                  <a:pt x="1690134" y="0"/>
                  <a:pt x="1720771" y="30637"/>
                  <a:pt x="1720771" y="68429"/>
                </a:cubicBezTo>
                <a:lnTo>
                  <a:pt x="1720771" y="615865"/>
                </a:lnTo>
                <a:cubicBezTo>
                  <a:pt x="1720771" y="653657"/>
                  <a:pt x="1690134" y="684294"/>
                  <a:pt x="1652342" y="684294"/>
                </a:cubicBezTo>
                <a:lnTo>
                  <a:pt x="68429" y="684294"/>
                </a:lnTo>
                <a:cubicBezTo>
                  <a:pt x="30637" y="684294"/>
                  <a:pt x="0" y="653657"/>
                  <a:pt x="0" y="615865"/>
                </a:cubicBezTo>
                <a:lnTo>
                  <a:pt x="0" y="68429"/>
                </a:lnTo>
                <a:close/>
              </a:path>
            </a:pathLst>
          </a:custGeom>
          <a:solidFill>
            <a:srgbClr val="FF000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8617" tIns="39092" rIns="48617" bIns="39092" numCol="1" spcCol="1270" anchor="ctr" anchorCtr="0">
            <a:noAutofit/>
          </a:bodyPr>
          <a:lstStyle/>
          <a:p>
            <a:pPr lvl="0" algn="ctr" defTabSz="666750">
              <a:lnSpc>
                <a:spcPct val="120000"/>
              </a:lnSpc>
              <a:spcBef>
                <a:spcPct val="0"/>
              </a:spcBef>
              <a:spcAft>
                <a:spcPct val="35000"/>
              </a:spcAft>
            </a:pPr>
            <a:r>
              <a:rPr lang="zh-CN" altLang="zh-CN" dirty="0"/>
              <a:t>工作环境</a:t>
            </a:r>
            <a:r>
              <a:rPr lang="zh-CN" altLang="zh-CN" dirty="0" smtClean="0"/>
              <a:t>上</a:t>
            </a:r>
            <a:endParaRPr lang="en-US" altLang="zh-CN" dirty="0" smtClean="0"/>
          </a:p>
          <a:p>
            <a:pPr lvl="0" algn="ctr" defTabSz="666750">
              <a:lnSpc>
                <a:spcPct val="120000"/>
              </a:lnSpc>
              <a:spcBef>
                <a:spcPct val="0"/>
              </a:spcBef>
              <a:spcAft>
                <a:spcPct val="35000"/>
              </a:spcAft>
            </a:pPr>
            <a:r>
              <a:rPr lang="zh-CN" altLang="zh-CN" dirty="0" smtClean="0"/>
              <a:t>我们</a:t>
            </a:r>
            <a:r>
              <a:rPr lang="zh-CN" altLang="zh-CN" dirty="0"/>
              <a:t>被重重包围</a:t>
            </a:r>
            <a:endParaRPr lang="zh-CN" altLang="en-US" sz="1500" kern="1200" dirty="0"/>
          </a:p>
        </p:txBody>
      </p:sp>
      <p:sp>
        <p:nvSpPr>
          <p:cNvPr id="19" name="任意多边形 18"/>
          <p:cNvSpPr/>
          <p:nvPr/>
        </p:nvSpPr>
        <p:spPr>
          <a:xfrm>
            <a:off x="1043352" y="1779662"/>
            <a:ext cx="1941378" cy="2520280"/>
          </a:xfrm>
          <a:custGeom>
            <a:avLst/>
            <a:gdLst>
              <a:gd name="connsiteX0" fmla="*/ 0 w 1935868"/>
              <a:gd name="connsiteY0" fmla="*/ 193587 h 2856600"/>
              <a:gd name="connsiteX1" fmla="*/ 193587 w 1935868"/>
              <a:gd name="connsiteY1" fmla="*/ 0 h 2856600"/>
              <a:gd name="connsiteX2" fmla="*/ 1742281 w 1935868"/>
              <a:gd name="connsiteY2" fmla="*/ 0 h 2856600"/>
              <a:gd name="connsiteX3" fmla="*/ 1935868 w 1935868"/>
              <a:gd name="connsiteY3" fmla="*/ 193587 h 2856600"/>
              <a:gd name="connsiteX4" fmla="*/ 1935868 w 1935868"/>
              <a:gd name="connsiteY4" fmla="*/ 2663013 h 2856600"/>
              <a:gd name="connsiteX5" fmla="*/ 1742281 w 1935868"/>
              <a:gd name="connsiteY5" fmla="*/ 2856600 h 2856600"/>
              <a:gd name="connsiteX6" fmla="*/ 193587 w 1935868"/>
              <a:gd name="connsiteY6" fmla="*/ 2856600 h 2856600"/>
              <a:gd name="connsiteX7" fmla="*/ 0 w 1935868"/>
              <a:gd name="connsiteY7" fmla="*/ 2663013 h 2856600"/>
              <a:gd name="connsiteX8" fmla="*/ 0 w 1935868"/>
              <a:gd name="connsiteY8" fmla="*/ 193587 h 2856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35868" h="2856600">
                <a:moveTo>
                  <a:pt x="0" y="193587"/>
                </a:moveTo>
                <a:cubicBezTo>
                  <a:pt x="0" y="86672"/>
                  <a:pt x="86672" y="0"/>
                  <a:pt x="193587" y="0"/>
                </a:cubicBezTo>
                <a:lnTo>
                  <a:pt x="1742281" y="0"/>
                </a:lnTo>
                <a:cubicBezTo>
                  <a:pt x="1849196" y="0"/>
                  <a:pt x="1935868" y="86672"/>
                  <a:pt x="1935868" y="193587"/>
                </a:cubicBezTo>
                <a:lnTo>
                  <a:pt x="1935868" y="2663013"/>
                </a:lnTo>
                <a:cubicBezTo>
                  <a:pt x="1935868" y="2769928"/>
                  <a:pt x="1849196" y="2856600"/>
                  <a:pt x="1742281" y="2856600"/>
                </a:cubicBezTo>
                <a:lnTo>
                  <a:pt x="193587" y="2856600"/>
                </a:lnTo>
                <a:cubicBezTo>
                  <a:pt x="86672" y="2856600"/>
                  <a:pt x="0" y="2769928"/>
                  <a:pt x="0" y="2663013"/>
                </a:cubicBezTo>
                <a:lnTo>
                  <a:pt x="0" y="193587"/>
                </a:lnTo>
                <a:close/>
              </a:path>
            </a:pathLst>
          </a:custGeom>
          <a:noFill/>
          <a:ln>
            <a:solidFill>
              <a:srgbClr val="FF0000"/>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80525" tIns="792654" rIns="180525" bIns="180525" numCol="1" spcCol="1270" anchor="t" anchorCtr="0">
            <a:noAutofit/>
          </a:bodyPr>
          <a:lstStyle/>
          <a:p>
            <a:pPr indent="-285750" algn="ctr">
              <a:lnSpc>
                <a:spcPct val="150000"/>
              </a:lnSpc>
              <a:buFont typeface="Arial" panose="020B0604020202020204" pitchFamily="34" charset="0"/>
              <a:buChar char="•"/>
            </a:pPr>
            <a:r>
              <a:rPr lang="zh-CN" altLang="zh-CN" dirty="0">
                <a:latin typeface="微软雅黑" panose="020B0503020204020204" pitchFamily="34" charset="-122"/>
                <a:ea typeface="微软雅黑" panose="020B0503020204020204" pitchFamily="34" charset="-122"/>
              </a:rPr>
              <a:t>长期执政</a:t>
            </a:r>
          </a:p>
          <a:p>
            <a:pPr indent="-285750" algn="ctr">
              <a:lnSpc>
                <a:spcPct val="150000"/>
              </a:lnSpc>
              <a:buFont typeface="Arial" panose="020B0604020202020204" pitchFamily="34" charset="0"/>
              <a:buChar char="•"/>
            </a:pPr>
            <a:r>
              <a:rPr lang="zh-CN" altLang="zh-CN" dirty="0">
                <a:latin typeface="微软雅黑" panose="020B0503020204020204" pitchFamily="34" charset="-122"/>
                <a:ea typeface="微软雅黑" panose="020B0503020204020204" pitchFamily="34" charset="-122"/>
              </a:rPr>
              <a:t>改革开放</a:t>
            </a:r>
          </a:p>
          <a:p>
            <a:pPr indent="-285750" algn="ctr">
              <a:lnSpc>
                <a:spcPct val="150000"/>
              </a:lnSpc>
              <a:buFont typeface="Arial" panose="020B0604020202020204" pitchFamily="34" charset="0"/>
              <a:buChar char="•"/>
            </a:pPr>
            <a:r>
              <a:rPr lang="zh-CN" altLang="zh-CN" dirty="0">
                <a:latin typeface="微软雅黑" panose="020B0503020204020204" pitchFamily="34" charset="-122"/>
                <a:ea typeface="微软雅黑" panose="020B0503020204020204" pitchFamily="34" charset="-122"/>
              </a:rPr>
              <a:t>市场经济</a:t>
            </a:r>
          </a:p>
          <a:p>
            <a:pPr indent="-285750" algn="ctr">
              <a:lnSpc>
                <a:spcPct val="150000"/>
              </a:lnSpc>
              <a:buFont typeface="Arial" panose="020B0604020202020204" pitchFamily="34" charset="0"/>
              <a:buChar char="•"/>
            </a:pPr>
            <a:r>
              <a:rPr lang="zh-CN" altLang="zh-CN" dirty="0">
                <a:latin typeface="微软雅黑" panose="020B0503020204020204" pitchFamily="34" charset="-122"/>
                <a:ea typeface="微软雅黑" panose="020B0503020204020204" pitchFamily="34" charset="-122"/>
              </a:rPr>
              <a:t>外部环境</a:t>
            </a:r>
          </a:p>
        </p:txBody>
      </p:sp>
      <p:sp>
        <p:nvSpPr>
          <p:cNvPr id="20" name="任意多边形 19"/>
          <p:cNvSpPr/>
          <p:nvPr/>
        </p:nvSpPr>
        <p:spPr>
          <a:xfrm>
            <a:off x="1153655" y="1853043"/>
            <a:ext cx="1720771" cy="684294"/>
          </a:xfrm>
          <a:custGeom>
            <a:avLst/>
            <a:gdLst>
              <a:gd name="connsiteX0" fmla="*/ 0 w 1720771"/>
              <a:gd name="connsiteY0" fmla="*/ 68429 h 684294"/>
              <a:gd name="connsiteX1" fmla="*/ 68429 w 1720771"/>
              <a:gd name="connsiteY1" fmla="*/ 0 h 684294"/>
              <a:gd name="connsiteX2" fmla="*/ 1652342 w 1720771"/>
              <a:gd name="connsiteY2" fmla="*/ 0 h 684294"/>
              <a:gd name="connsiteX3" fmla="*/ 1720771 w 1720771"/>
              <a:gd name="connsiteY3" fmla="*/ 68429 h 684294"/>
              <a:gd name="connsiteX4" fmla="*/ 1720771 w 1720771"/>
              <a:gd name="connsiteY4" fmla="*/ 615865 h 684294"/>
              <a:gd name="connsiteX5" fmla="*/ 1652342 w 1720771"/>
              <a:gd name="connsiteY5" fmla="*/ 684294 h 684294"/>
              <a:gd name="connsiteX6" fmla="*/ 68429 w 1720771"/>
              <a:gd name="connsiteY6" fmla="*/ 684294 h 684294"/>
              <a:gd name="connsiteX7" fmla="*/ 0 w 1720771"/>
              <a:gd name="connsiteY7" fmla="*/ 615865 h 684294"/>
              <a:gd name="connsiteX8" fmla="*/ 0 w 1720771"/>
              <a:gd name="connsiteY8" fmla="*/ 68429 h 684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20771" h="684294">
                <a:moveTo>
                  <a:pt x="0" y="68429"/>
                </a:moveTo>
                <a:cubicBezTo>
                  <a:pt x="0" y="30637"/>
                  <a:pt x="30637" y="0"/>
                  <a:pt x="68429" y="0"/>
                </a:cubicBezTo>
                <a:lnTo>
                  <a:pt x="1652342" y="0"/>
                </a:lnTo>
                <a:cubicBezTo>
                  <a:pt x="1690134" y="0"/>
                  <a:pt x="1720771" y="30637"/>
                  <a:pt x="1720771" y="68429"/>
                </a:cubicBezTo>
                <a:lnTo>
                  <a:pt x="1720771" y="615865"/>
                </a:lnTo>
                <a:cubicBezTo>
                  <a:pt x="1720771" y="653657"/>
                  <a:pt x="1690134" y="684294"/>
                  <a:pt x="1652342" y="684294"/>
                </a:cubicBezTo>
                <a:lnTo>
                  <a:pt x="68429" y="684294"/>
                </a:lnTo>
                <a:cubicBezTo>
                  <a:pt x="30637" y="684294"/>
                  <a:pt x="0" y="653657"/>
                  <a:pt x="0" y="615865"/>
                </a:cubicBezTo>
                <a:lnTo>
                  <a:pt x="0" y="68429"/>
                </a:lnTo>
                <a:close/>
              </a:path>
            </a:pathLst>
          </a:custGeom>
          <a:solidFill>
            <a:srgbClr val="FF000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8617" tIns="39092" rIns="48617" bIns="39092" numCol="1" spcCol="1270" anchor="ctr" anchorCtr="0">
            <a:noAutofit/>
          </a:bodyPr>
          <a:lstStyle/>
          <a:p>
            <a:pPr lvl="0" algn="ctr" defTabSz="666750">
              <a:lnSpc>
                <a:spcPct val="120000"/>
              </a:lnSpc>
              <a:spcBef>
                <a:spcPct val="0"/>
              </a:spcBef>
              <a:spcAft>
                <a:spcPct val="35000"/>
              </a:spcAft>
            </a:pPr>
            <a:r>
              <a:rPr lang="zh-CN" altLang="zh-CN" dirty="0"/>
              <a:t>时事背景</a:t>
            </a:r>
            <a:r>
              <a:rPr lang="zh-CN" altLang="zh-CN" dirty="0" smtClean="0"/>
              <a:t>上</a:t>
            </a:r>
            <a:endParaRPr lang="en-US" altLang="zh-CN" dirty="0" smtClean="0"/>
          </a:p>
          <a:p>
            <a:pPr lvl="0" algn="ctr" defTabSz="666750">
              <a:lnSpc>
                <a:spcPct val="120000"/>
              </a:lnSpc>
              <a:spcBef>
                <a:spcPct val="0"/>
              </a:spcBef>
              <a:spcAft>
                <a:spcPct val="35000"/>
              </a:spcAft>
            </a:pPr>
            <a:r>
              <a:rPr lang="zh-CN" altLang="zh-CN" dirty="0" smtClean="0"/>
              <a:t>我们</a:t>
            </a:r>
            <a:r>
              <a:rPr lang="zh-CN" altLang="zh-CN" dirty="0"/>
              <a:t>面临四大考验</a:t>
            </a:r>
            <a:endParaRPr lang="zh-CN" altLang="en-US" sz="1500" kern="1200" dirty="0"/>
          </a:p>
        </p:txBody>
      </p:sp>
      <p:sp>
        <p:nvSpPr>
          <p:cNvPr id="21" name="任意多边形 20"/>
          <p:cNvSpPr/>
          <p:nvPr/>
        </p:nvSpPr>
        <p:spPr>
          <a:xfrm>
            <a:off x="3658471" y="1853043"/>
            <a:ext cx="1720771" cy="684294"/>
          </a:xfrm>
          <a:custGeom>
            <a:avLst/>
            <a:gdLst>
              <a:gd name="connsiteX0" fmla="*/ 0 w 1720771"/>
              <a:gd name="connsiteY0" fmla="*/ 68429 h 684294"/>
              <a:gd name="connsiteX1" fmla="*/ 68429 w 1720771"/>
              <a:gd name="connsiteY1" fmla="*/ 0 h 684294"/>
              <a:gd name="connsiteX2" fmla="*/ 1652342 w 1720771"/>
              <a:gd name="connsiteY2" fmla="*/ 0 h 684294"/>
              <a:gd name="connsiteX3" fmla="*/ 1720771 w 1720771"/>
              <a:gd name="connsiteY3" fmla="*/ 68429 h 684294"/>
              <a:gd name="connsiteX4" fmla="*/ 1720771 w 1720771"/>
              <a:gd name="connsiteY4" fmla="*/ 615865 h 684294"/>
              <a:gd name="connsiteX5" fmla="*/ 1652342 w 1720771"/>
              <a:gd name="connsiteY5" fmla="*/ 684294 h 684294"/>
              <a:gd name="connsiteX6" fmla="*/ 68429 w 1720771"/>
              <a:gd name="connsiteY6" fmla="*/ 684294 h 684294"/>
              <a:gd name="connsiteX7" fmla="*/ 0 w 1720771"/>
              <a:gd name="connsiteY7" fmla="*/ 615865 h 684294"/>
              <a:gd name="connsiteX8" fmla="*/ 0 w 1720771"/>
              <a:gd name="connsiteY8" fmla="*/ 68429 h 684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20771" h="684294">
                <a:moveTo>
                  <a:pt x="0" y="68429"/>
                </a:moveTo>
                <a:cubicBezTo>
                  <a:pt x="0" y="30637"/>
                  <a:pt x="30637" y="0"/>
                  <a:pt x="68429" y="0"/>
                </a:cubicBezTo>
                <a:lnTo>
                  <a:pt x="1652342" y="0"/>
                </a:lnTo>
                <a:cubicBezTo>
                  <a:pt x="1690134" y="0"/>
                  <a:pt x="1720771" y="30637"/>
                  <a:pt x="1720771" y="68429"/>
                </a:cubicBezTo>
                <a:lnTo>
                  <a:pt x="1720771" y="615865"/>
                </a:lnTo>
                <a:cubicBezTo>
                  <a:pt x="1720771" y="653657"/>
                  <a:pt x="1690134" y="684294"/>
                  <a:pt x="1652342" y="684294"/>
                </a:cubicBezTo>
                <a:lnTo>
                  <a:pt x="68429" y="684294"/>
                </a:lnTo>
                <a:cubicBezTo>
                  <a:pt x="30637" y="684294"/>
                  <a:pt x="0" y="653657"/>
                  <a:pt x="0" y="615865"/>
                </a:cubicBezTo>
                <a:lnTo>
                  <a:pt x="0" y="68429"/>
                </a:lnTo>
                <a:close/>
              </a:path>
            </a:pathLst>
          </a:custGeom>
          <a:solidFill>
            <a:srgbClr val="FF000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8617" tIns="39092" rIns="48617" bIns="39092" numCol="1" spcCol="1270" anchor="ctr" anchorCtr="0">
            <a:noAutofit/>
          </a:bodyPr>
          <a:lstStyle/>
          <a:p>
            <a:pPr lvl="0" algn="ctr" defTabSz="666750">
              <a:lnSpc>
                <a:spcPct val="120000"/>
              </a:lnSpc>
              <a:spcBef>
                <a:spcPct val="0"/>
              </a:spcBef>
              <a:spcAft>
                <a:spcPct val="35000"/>
              </a:spcAft>
            </a:pPr>
            <a:r>
              <a:rPr lang="zh-CN" altLang="zh-CN" dirty="0"/>
              <a:t>队伍素质</a:t>
            </a:r>
            <a:r>
              <a:rPr lang="zh-CN" altLang="zh-CN" dirty="0" smtClean="0"/>
              <a:t>上</a:t>
            </a:r>
            <a:endParaRPr lang="en-US" altLang="zh-CN" dirty="0" smtClean="0"/>
          </a:p>
          <a:p>
            <a:pPr lvl="0" algn="ctr" defTabSz="666750">
              <a:lnSpc>
                <a:spcPct val="120000"/>
              </a:lnSpc>
              <a:spcBef>
                <a:spcPct val="0"/>
              </a:spcBef>
              <a:spcAft>
                <a:spcPct val="35000"/>
              </a:spcAft>
            </a:pPr>
            <a:r>
              <a:rPr lang="zh-CN" altLang="zh-CN" dirty="0" smtClean="0"/>
              <a:t>我们</a:t>
            </a:r>
            <a:r>
              <a:rPr lang="zh-CN" altLang="zh-CN" dirty="0"/>
              <a:t>面临四大危险</a:t>
            </a:r>
            <a:endParaRPr lang="zh-CN" altLang="en-US" sz="1500" kern="1200" dirty="0"/>
          </a:p>
        </p:txBody>
      </p:sp>
    </p:spTree>
    <p:extLst>
      <p:ext uri="{BB962C8B-B14F-4D97-AF65-F5344CB8AC3E}">
        <p14:creationId xmlns="" xmlns:p14="http://schemas.microsoft.com/office/powerpoint/2010/main" val="3286792052"/>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48"/>
                                        </p:tgtEl>
                                        <p:attrNameLst>
                                          <p:attrName>style.visibility</p:attrName>
                                        </p:attrNameLst>
                                      </p:cBhvr>
                                      <p:to>
                                        <p:strVal val="visible"/>
                                      </p:to>
                                    </p:set>
                                    <p:animEffect transition="in" filter="wipe(left)">
                                      <p:cBhvr>
                                        <p:cTn id="11" dur="500"/>
                                        <p:tgtEl>
                                          <p:spTgt spid="48"/>
                                        </p:tgtEl>
                                      </p:cBhvr>
                                    </p:animEffect>
                                  </p:childTnLst>
                                </p:cTn>
                              </p:par>
                            </p:childTnLst>
                          </p:cTn>
                        </p:par>
                        <p:par>
                          <p:cTn id="12" fill="hold">
                            <p:stCondLst>
                              <p:cond delay="1150"/>
                            </p:stCondLst>
                            <p:childTnLst>
                              <p:par>
                                <p:cTn id="13" presetID="22" presetClass="entr" presetSubtype="1"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up)">
                                      <p:cBhvr>
                                        <p:cTn id="15" dur="500"/>
                                        <p:tgtEl>
                                          <p:spTgt spid="19"/>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up)">
                                      <p:cBhvr>
                                        <p:cTn id="18" dur="500"/>
                                        <p:tgtEl>
                                          <p:spTgt spid="20"/>
                                        </p:tgtEl>
                                      </p:cBhvr>
                                    </p:animEffect>
                                  </p:childTnLst>
                                </p:cTn>
                              </p:par>
                            </p:childTnLst>
                          </p:cTn>
                        </p:par>
                        <p:par>
                          <p:cTn id="19" fill="hold">
                            <p:stCondLst>
                              <p:cond delay="1650"/>
                            </p:stCondLst>
                            <p:childTnLst>
                              <p:par>
                                <p:cTn id="20" presetID="22" presetClass="entr" presetSubtype="1"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up)">
                                      <p:cBhvr>
                                        <p:cTn id="22" dur="500"/>
                                        <p:tgtEl>
                                          <p:spTgt spid="8"/>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wipe(up)">
                                      <p:cBhvr>
                                        <p:cTn id="25" dur="500"/>
                                        <p:tgtEl>
                                          <p:spTgt spid="21"/>
                                        </p:tgtEl>
                                      </p:cBhvr>
                                    </p:animEffect>
                                  </p:childTnLst>
                                </p:cTn>
                              </p:par>
                            </p:childTnLst>
                          </p:cTn>
                        </p:par>
                        <p:par>
                          <p:cTn id="26" fill="hold">
                            <p:stCondLst>
                              <p:cond delay="2150"/>
                            </p:stCondLst>
                            <p:childTnLst>
                              <p:par>
                                <p:cTn id="27" presetID="22" presetClass="entr" presetSubtype="1"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up)">
                                      <p:cBhvr>
                                        <p:cTn id="29" dur="500"/>
                                        <p:tgtEl>
                                          <p:spTgt spid="17"/>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up)">
                                      <p:cBhvr>
                                        <p:cTn id="3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15" grpId="0"/>
      <p:bldP spid="8" grpId="0" animBg="1"/>
      <p:bldP spid="17" grpId="0" animBg="1"/>
      <p:bldP spid="18" grpId="0" animBg="1"/>
      <p:bldP spid="19"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 name="图片 1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0" y="-1"/>
            <a:ext cx="9144000" cy="5157148"/>
          </a:xfrm>
          <a:prstGeom prst="rect">
            <a:avLst/>
          </a:prstGeom>
          <a:blipFill dpi="0" rotWithShape="1">
            <a:blip r:embed="rId4" cstate="print">
              <a:alphaModFix amt="29000"/>
              <a:duotone>
                <a:prstClr val="black"/>
                <a:srgbClr val="E4E4E4">
                  <a:tint val="45000"/>
                  <a:satMod val="400000"/>
                </a:srgbClr>
              </a:duotone>
            </a:blip>
            <a:srcRect/>
            <a:tile tx="0" ty="0" sx="100000" sy="100000" flip="none" algn="tl"/>
          </a:blipFill>
        </p:spPr>
      </p:pic>
      <p:sp>
        <p:nvSpPr>
          <p:cNvPr id="12" name="Freeform 5"/>
          <p:cNvSpPr>
            <a:spLocks/>
          </p:cNvSpPr>
          <p:nvPr/>
        </p:nvSpPr>
        <p:spPr bwMode="auto">
          <a:xfrm>
            <a:off x="1172096" y="901155"/>
            <a:ext cx="7072312" cy="3482975"/>
          </a:xfrm>
          <a:custGeom>
            <a:avLst/>
            <a:gdLst>
              <a:gd name="T0" fmla="*/ 97 w 9549"/>
              <a:gd name="T1" fmla="*/ 0 h 4700"/>
              <a:gd name="T2" fmla="*/ 9452 w 9549"/>
              <a:gd name="T3" fmla="*/ 0 h 4700"/>
              <a:gd name="T4" fmla="*/ 9549 w 9549"/>
              <a:gd name="T5" fmla="*/ 97 h 4700"/>
              <a:gd name="T6" fmla="*/ 9549 w 9549"/>
              <a:gd name="T7" fmla="*/ 4603 h 4700"/>
              <a:gd name="T8" fmla="*/ 9452 w 9549"/>
              <a:gd name="T9" fmla="*/ 4700 h 4700"/>
              <a:gd name="T10" fmla="*/ 97 w 9549"/>
              <a:gd name="T11" fmla="*/ 4700 h 4700"/>
              <a:gd name="T12" fmla="*/ 0 w 9549"/>
              <a:gd name="T13" fmla="*/ 4603 h 4700"/>
              <a:gd name="T14" fmla="*/ 0 w 9549"/>
              <a:gd name="T15" fmla="*/ 97 h 4700"/>
              <a:gd name="T16" fmla="*/ 97 w 9549"/>
              <a:gd name="T17" fmla="*/ 0 h 4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49" h="4700">
                <a:moveTo>
                  <a:pt x="97" y="0"/>
                </a:moveTo>
                <a:lnTo>
                  <a:pt x="9452" y="0"/>
                </a:lnTo>
                <a:cubicBezTo>
                  <a:pt x="9505" y="0"/>
                  <a:pt x="9549" y="43"/>
                  <a:pt x="9549" y="97"/>
                </a:cubicBezTo>
                <a:lnTo>
                  <a:pt x="9549" y="4603"/>
                </a:lnTo>
                <a:cubicBezTo>
                  <a:pt x="9549" y="4656"/>
                  <a:pt x="9505" y="4700"/>
                  <a:pt x="9452" y="4700"/>
                </a:cubicBezTo>
                <a:lnTo>
                  <a:pt x="97" y="4700"/>
                </a:lnTo>
                <a:cubicBezTo>
                  <a:pt x="44" y="4700"/>
                  <a:pt x="0" y="4656"/>
                  <a:pt x="0" y="4603"/>
                </a:cubicBezTo>
                <a:lnTo>
                  <a:pt x="0" y="97"/>
                </a:lnTo>
                <a:cubicBezTo>
                  <a:pt x="0" y="43"/>
                  <a:pt x="44" y="0"/>
                  <a:pt x="97" y="0"/>
                </a:cubicBezTo>
                <a:close/>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Freeform 8"/>
          <p:cNvSpPr>
            <a:spLocks/>
          </p:cNvSpPr>
          <p:nvPr/>
        </p:nvSpPr>
        <p:spPr bwMode="auto">
          <a:xfrm>
            <a:off x="7664971" y="3804692"/>
            <a:ext cx="579437" cy="579438"/>
          </a:xfrm>
          <a:custGeom>
            <a:avLst/>
            <a:gdLst>
              <a:gd name="T0" fmla="*/ 782 w 782"/>
              <a:gd name="T1" fmla="*/ 0 h 782"/>
              <a:gd name="T2" fmla="*/ 782 w 782"/>
              <a:gd name="T3" fmla="*/ 685 h 782"/>
              <a:gd name="T4" fmla="*/ 685 w 782"/>
              <a:gd name="T5" fmla="*/ 782 h 782"/>
              <a:gd name="T6" fmla="*/ 0 w 782"/>
              <a:gd name="T7" fmla="*/ 782 h 782"/>
              <a:gd name="T8" fmla="*/ 782 w 782"/>
              <a:gd name="T9" fmla="*/ 0 h 782"/>
            </a:gdLst>
            <a:ahLst/>
            <a:cxnLst>
              <a:cxn ang="0">
                <a:pos x="T0" y="T1"/>
              </a:cxn>
              <a:cxn ang="0">
                <a:pos x="T2" y="T3"/>
              </a:cxn>
              <a:cxn ang="0">
                <a:pos x="T4" y="T5"/>
              </a:cxn>
              <a:cxn ang="0">
                <a:pos x="T6" y="T7"/>
              </a:cxn>
              <a:cxn ang="0">
                <a:pos x="T8" y="T9"/>
              </a:cxn>
            </a:cxnLst>
            <a:rect l="0" t="0" r="r" b="b"/>
            <a:pathLst>
              <a:path w="782" h="782">
                <a:moveTo>
                  <a:pt x="782" y="0"/>
                </a:moveTo>
                <a:lnTo>
                  <a:pt x="782" y="685"/>
                </a:lnTo>
                <a:cubicBezTo>
                  <a:pt x="782" y="738"/>
                  <a:pt x="738" y="782"/>
                  <a:pt x="685" y="782"/>
                </a:cubicBezTo>
                <a:lnTo>
                  <a:pt x="0" y="782"/>
                </a:lnTo>
                <a:lnTo>
                  <a:pt x="782" y="0"/>
                </a:ln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21" name="Freeform 6"/>
          <p:cNvSpPr>
            <a:spLocks/>
          </p:cNvSpPr>
          <p:nvPr/>
        </p:nvSpPr>
        <p:spPr bwMode="auto">
          <a:xfrm>
            <a:off x="1116183" y="699542"/>
            <a:ext cx="1410097" cy="201613"/>
          </a:xfrm>
          <a:custGeom>
            <a:avLst/>
            <a:gdLst>
              <a:gd name="T0" fmla="*/ 249 w 3270"/>
              <a:gd name="T1" fmla="*/ 261 h 261"/>
              <a:gd name="T2" fmla="*/ 3270 w 3270"/>
              <a:gd name="T3" fmla="*/ 261 h 261"/>
              <a:gd name="T4" fmla="*/ 3022 w 3270"/>
              <a:gd name="T5" fmla="*/ 0 h 261"/>
              <a:gd name="T6" fmla="*/ 0 w 3270"/>
              <a:gd name="T7" fmla="*/ 0 h 261"/>
              <a:gd name="T8" fmla="*/ 249 w 3270"/>
              <a:gd name="T9" fmla="*/ 261 h 261"/>
            </a:gdLst>
            <a:ahLst/>
            <a:cxnLst>
              <a:cxn ang="0">
                <a:pos x="T0" y="T1"/>
              </a:cxn>
              <a:cxn ang="0">
                <a:pos x="T2" y="T3"/>
              </a:cxn>
              <a:cxn ang="0">
                <a:pos x="T4" y="T5"/>
              </a:cxn>
              <a:cxn ang="0">
                <a:pos x="T6" y="T7"/>
              </a:cxn>
              <a:cxn ang="0">
                <a:pos x="T8" y="T9"/>
              </a:cxn>
            </a:cxnLst>
            <a:rect l="0" t="0" r="r" b="b"/>
            <a:pathLst>
              <a:path w="3270" h="261">
                <a:moveTo>
                  <a:pt x="249" y="261"/>
                </a:moveTo>
                <a:lnTo>
                  <a:pt x="3270" y="261"/>
                </a:lnTo>
                <a:lnTo>
                  <a:pt x="3022" y="0"/>
                </a:lnTo>
                <a:lnTo>
                  <a:pt x="0" y="0"/>
                </a:lnTo>
                <a:lnTo>
                  <a:pt x="249" y="261"/>
                </a:ln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22" name="Freeform 7"/>
          <p:cNvSpPr>
            <a:spLocks/>
          </p:cNvSpPr>
          <p:nvPr/>
        </p:nvSpPr>
        <p:spPr bwMode="auto">
          <a:xfrm>
            <a:off x="1073671" y="699542"/>
            <a:ext cx="1338089" cy="1041849"/>
          </a:xfrm>
          <a:custGeom>
            <a:avLst/>
            <a:gdLst>
              <a:gd name="T0" fmla="*/ 3022 w 3022"/>
              <a:gd name="T1" fmla="*/ 0 h 2098"/>
              <a:gd name="T2" fmla="*/ 0 w 3022"/>
              <a:gd name="T3" fmla="*/ 0 h 2098"/>
              <a:gd name="T4" fmla="*/ 0 w 3022"/>
              <a:gd name="T5" fmla="*/ 2098 h 2098"/>
              <a:gd name="T6" fmla="*/ 2165 w 3022"/>
              <a:gd name="T7" fmla="*/ 2098 h 2098"/>
              <a:gd name="T8" fmla="*/ 3022 w 3022"/>
              <a:gd name="T9" fmla="*/ 0 h 2098"/>
            </a:gdLst>
            <a:ahLst/>
            <a:cxnLst>
              <a:cxn ang="0">
                <a:pos x="T0" y="T1"/>
              </a:cxn>
              <a:cxn ang="0">
                <a:pos x="T2" y="T3"/>
              </a:cxn>
              <a:cxn ang="0">
                <a:pos x="T4" y="T5"/>
              </a:cxn>
              <a:cxn ang="0">
                <a:pos x="T6" y="T7"/>
              </a:cxn>
              <a:cxn ang="0">
                <a:pos x="T8" y="T9"/>
              </a:cxn>
            </a:cxnLst>
            <a:rect l="0" t="0" r="r" b="b"/>
            <a:pathLst>
              <a:path w="3022" h="2098">
                <a:moveTo>
                  <a:pt x="3022" y="0"/>
                </a:moveTo>
                <a:lnTo>
                  <a:pt x="0" y="0"/>
                </a:lnTo>
                <a:lnTo>
                  <a:pt x="0" y="2098"/>
                </a:lnTo>
                <a:lnTo>
                  <a:pt x="2165" y="2098"/>
                </a:lnTo>
                <a:lnTo>
                  <a:pt x="3022" y="0"/>
                </a:ln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1331640" y="784324"/>
            <a:ext cx="512189" cy="923330"/>
          </a:xfrm>
          <a:prstGeom prst="rect">
            <a:avLst/>
          </a:prstGeom>
          <a:noFill/>
        </p:spPr>
        <p:txBody>
          <a:bodyPr wrap="square" rtlCol="0">
            <a:spAutoFit/>
          </a:bodyPr>
          <a:lstStyle/>
          <a:p>
            <a:r>
              <a:rPr lang="en-US" altLang="zh-CN" sz="5400" b="1" dirty="0" smtClean="0">
                <a:solidFill>
                  <a:srgbClr val="F8F8F8"/>
                </a:solidFill>
                <a:latin typeface="微软雅黑" panose="020B0503020204020204" pitchFamily="34" charset="-122"/>
                <a:ea typeface="微软雅黑" panose="020B0503020204020204" pitchFamily="34" charset="-122"/>
              </a:rPr>
              <a:t>3</a:t>
            </a:r>
            <a:endParaRPr lang="zh-CN" altLang="en-US" sz="5400" b="1" dirty="0">
              <a:solidFill>
                <a:srgbClr val="F8F8F8"/>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2049276" y="2032191"/>
            <a:ext cx="5846027" cy="1200329"/>
          </a:xfrm>
          <a:prstGeom prst="rect">
            <a:avLst/>
          </a:prstGeom>
          <a:noFill/>
        </p:spPr>
        <p:txBody>
          <a:bodyPr wrap="square" rtlCol="0">
            <a:spAutoFit/>
          </a:bodyPr>
          <a:lstStyle/>
          <a:p>
            <a:pPr>
              <a:lnSpc>
                <a:spcPct val="150000"/>
              </a:lnSpc>
            </a:pPr>
            <a:r>
              <a:rPr lang="en-US" altLang="zh-CN" sz="1600" dirty="0" smtClean="0">
                <a:latin typeface="微软雅黑" panose="020B0503020204020204" pitchFamily="34" charset="-122"/>
                <a:ea typeface="微软雅黑" panose="020B0503020204020204" pitchFamily="34" charset="-122"/>
              </a:rPr>
              <a:t>       </a:t>
            </a:r>
            <a:r>
              <a:rPr lang="zh-CN" altLang="en-US" sz="1600" dirty="0" smtClean="0">
                <a:latin typeface="微软雅黑" panose="020B0503020204020204" pitchFamily="34" charset="-122"/>
                <a:ea typeface="微软雅黑" panose="020B0503020204020204" pitchFamily="34" charset="-122"/>
              </a:rPr>
              <a:t>村支两委</a:t>
            </a:r>
            <a:r>
              <a:rPr lang="zh-CN" altLang="zh-CN" sz="1600" dirty="0" smtClean="0">
                <a:latin typeface="微软雅黑" panose="020B0503020204020204" pitchFamily="34" charset="-122"/>
                <a:ea typeface="微软雅黑" panose="020B0503020204020204" pitchFamily="34" charset="-122"/>
              </a:rPr>
              <a:t>是</a:t>
            </a:r>
            <a:r>
              <a:rPr lang="zh-CN" altLang="zh-CN" sz="1600" dirty="0">
                <a:latin typeface="微软雅黑" panose="020B0503020204020204" pitchFamily="34" charset="-122"/>
                <a:ea typeface="微软雅黑" panose="020B0503020204020204" pitchFamily="34" charset="-122"/>
              </a:rPr>
              <a:t>农村生产力生命力的</a:t>
            </a:r>
            <a:r>
              <a:rPr lang="zh-CN" altLang="zh-CN" sz="1600" b="1" dirty="0">
                <a:solidFill>
                  <a:srgbClr val="FF0000"/>
                </a:solidFill>
                <a:latin typeface="微软雅黑" panose="020B0503020204020204" pitchFamily="34" charset="-122"/>
                <a:ea typeface="微软雅黑" panose="020B0503020204020204" pitchFamily="34" charset="-122"/>
              </a:rPr>
              <a:t>代表</a:t>
            </a:r>
            <a:r>
              <a:rPr lang="zh-CN" altLang="zh-CN" sz="1600" dirty="0">
                <a:latin typeface="微软雅黑" panose="020B0503020204020204" pitchFamily="34" charset="-122"/>
                <a:ea typeface="微软雅黑" panose="020B0503020204020204" pitchFamily="34" charset="-122"/>
              </a:rPr>
              <a:t>，是战斗力的</a:t>
            </a:r>
            <a:r>
              <a:rPr lang="zh-CN" altLang="zh-CN" sz="1600" b="1" dirty="0">
                <a:solidFill>
                  <a:srgbClr val="FF0000"/>
                </a:solidFill>
                <a:latin typeface="微软雅黑" panose="020B0503020204020204" pitchFamily="34" charset="-122"/>
                <a:ea typeface="微软雅黑" panose="020B0503020204020204" pitchFamily="34" charset="-122"/>
              </a:rPr>
              <a:t>基础</a:t>
            </a:r>
            <a:r>
              <a:rPr lang="zh-CN" altLang="zh-CN" sz="1600" dirty="0">
                <a:latin typeface="微软雅黑" panose="020B0503020204020204" pitchFamily="34" charset="-122"/>
                <a:ea typeface="微软雅黑" panose="020B0503020204020204" pitchFamily="34" charset="-122"/>
              </a:rPr>
              <a:t>。是党建</a:t>
            </a:r>
            <a:r>
              <a:rPr lang="zh-CN" altLang="zh-CN" sz="1600" dirty="0" smtClean="0">
                <a:latin typeface="微软雅黑" panose="020B0503020204020204" pitchFamily="34" charset="-122"/>
                <a:ea typeface="微软雅黑" panose="020B0503020204020204" pitchFamily="34" charset="-122"/>
              </a:rPr>
              <a:t>工作</a:t>
            </a:r>
            <a:r>
              <a:rPr lang="zh-CN" altLang="en-US" sz="1600" dirty="0" smtClean="0">
                <a:latin typeface="微软雅黑" panose="020B0503020204020204" pitchFamily="34" charset="-122"/>
                <a:ea typeface="微软雅黑" panose="020B0503020204020204" pitchFamily="34" charset="-122"/>
              </a:rPr>
              <a:t>的</a:t>
            </a:r>
            <a:r>
              <a:rPr lang="zh-CN" altLang="zh-CN" sz="1600" b="1" dirty="0" smtClean="0">
                <a:solidFill>
                  <a:srgbClr val="FF0000"/>
                </a:solidFill>
                <a:latin typeface="微软雅黑" panose="020B0503020204020204" pitchFamily="34" charset="-122"/>
                <a:ea typeface="微软雅黑" panose="020B0503020204020204" pitchFamily="34" charset="-122"/>
              </a:rPr>
              <a:t>依靠者</a:t>
            </a:r>
            <a:r>
              <a:rPr lang="zh-CN" altLang="en-US" sz="1600" b="1" dirty="0" smtClean="0">
                <a:solidFill>
                  <a:srgbClr val="FF0000"/>
                </a:solidFill>
                <a:latin typeface="微软雅黑" panose="020B0503020204020204" pitchFamily="34" charset="-122"/>
                <a:ea typeface="微软雅黑" panose="020B0503020204020204" pitchFamily="34" charset="-122"/>
              </a:rPr>
              <a:t>、</a:t>
            </a:r>
            <a:r>
              <a:rPr lang="zh-CN" altLang="zh-CN" sz="1600" b="1" dirty="0" smtClean="0">
                <a:solidFill>
                  <a:srgbClr val="FF0000"/>
                </a:solidFill>
                <a:latin typeface="微软雅黑" panose="020B0503020204020204" pitchFamily="34" charset="-122"/>
                <a:ea typeface="微软雅黑" panose="020B0503020204020204" pitchFamily="34" charset="-122"/>
              </a:rPr>
              <a:t>引领者</a:t>
            </a:r>
            <a:r>
              <a:rPr lang="zh-CN" altLang="en-US" sz="1600" b="1" dirty="0" smtClean="0">
                <a:solidFill>
                  <a:srgbClr val="FF0000"/>
                </a:solidFill>
                <a:latin typeface="微软雅黑" panose="020B0503020204020204" pitchFamily="34" charset="-122"/>
                <a:ea typeface="微软雅黑" panose="020B0503020204020204" pitchFamily="34" charset="-122"/>
              </a:rPr>
              <a:t>、</a:t>
            </a:r>
            <a:r>
              <a:rPr lang="zh-CN" altLang="zh-CN" sz="1600" b="1" dirty="0" smtClean="0">
                <a:solidFill>
                  <a:srgbClr val="FF0000"/>
                </a:solidFill>
                <a:latin typeface="微软雅黑" panose="020B0503020204020204" pitchFamily="34" charset="-122"/>
                <a:ea typeface="微软雅黑" panose="020B0503020204020204" pitchFamily="34" charset="-122"/>
              </a:rPr>
              <a:t>践行者</a:t>
            </a:r>
            <a:r>
              <a:rPr lang="zh-CN" altLang="en-US" sz="1600" b="1" dirty="0" smtClean="0">
                <a:solidFill>
                  <a:srgbClr val="FF0000"/>
                </a:solidFill>
                <a:latin typeface="微软雅黑" panose="020B0503020204020204" pitchFamily="34" charset="-122"/>
                <a:ea typeface="微软雅黑" panose="020B0503020204020204" pitchFamily="34" charset="-122"/>
              </a:rPr>
              <a:t>、</a:t>
            </a:r>
            <a:r>
              <a:rPr lang="zh-CN" altLang="zh-CN" sz="1600" b="1" dirty="0" smtClean="0">
                <a:solidFill>
                  <a:srgbClr val="FF0000"/>
                </a:solidFill>
                <a:latin typeface="微软雅黑" panose="020B0503020204020204" pitchFamily="34" charset="-122"/>
                <a:ea typeface="微软雅黑" panose="020B0503020204020204" pitchFamily="34" charset="-122"/>
              </a:rPr>
              <a:t>教育者</a:t>
            </a:r>
            <a:r>
              <a:rPr lang="zh-CN" altLang="en-US" sz="1600" b="1" dirty="0" smtClean="0">
                <a:solidFill>
                  <a:srgbClr val="FF0000"/>
                </a:solidFill>
                <a:latin typeface="微软雅黑" panose="020B0503020204020204" pitchFamily="34" charset="-122"/>
                <a:ea typeface="微软雅黑" panose="020B0503020204020204" pitchFamily="34" charset="-122"/>
              </a:rPr>
              <a:t>、</a:t>
            </a:r>
            <a:r>
              <a:rPr lang="zh-CN" altLang="zh-CN" sz="1600" b="1" dirty="0" smtClean="0">
                <a:solidFill>
                  <a:srgbClr val="FF0000"/>
                </a:solidFill>
                <a:latin typeface="微软雅黑" panose="020B0503020204020204" pitchFamily="34" charset="-122"/>
                <a:ea typeface="微软雅黑" panose="020B0503020204020204" pitchFamily="34" charset="-122"/>
              </a:rPr>
              <a:t>责任者</a:t>
            </a:r>
            <a:r>
              <a:rPr lang="zh-CN" altLang="en-US" sz="1600" b="1" dirty="0">
                <a:solidFill>
                  <a:srgbClr val="FF0000"/>
                </a:solidFill>
                <a:latin typeface="微软雅黑" panose="020B0503020204020204" pitchFamily="34" charset="-122"/>
                <a:ea typeface="微软雅黑" panose="020B0503020204020204" pitchFamily="34" charset="-122"/>
              </a:rPr>
              <a:t>和</a:t>
            </a:r>
            <a:r>
              <a:rPr lang="zh-CN" altLang="zh-CN" sz="1600" b="1" dirty="0" smtClean="0">
                <a:solidFill>
                  <a:srgbClr val="FF0000"/>
                </a:solidFill>
                <a:latin typeface="微软雅黑" panose="020B0503020204020204" pitchFamily="34" charset="-122"/>
                <a:ea typeface="微软雅黑" panose="020B0503020204020204" pitchFamily="34" charset="-122"/>
              </a:rPr>
              <a:t>使命者</a:t>
            </a:r>
            <a:r>
              <a:rPr lang="zh-CN" altLang="en-US" sz="1600" b="1" dirty="0" smtClean="0">
                <a:solidFill>
                  <a:srgbClr val="FF0000"/>
                </a:solidFill>
                <a:latin typeface="微软雅黑" panose="020B0503020204020204" pitchFamily="34" charset="-122"/>
                <a:ea typeface="微软雅黑" panose="020B0503020204020204" pitchFamily="34" charset="-122"/>
              </a:rPr>
              <a:t>。驻村工作队和后盾单位是农村基层党建的重要力量。</a:t>
            </a:r>
            <a:endParaRPr lang="zh-CN" altLang="zh-CN" sz="1600" b="1" dirty="0">
              <a:solidFill>
                <a:srgbClr val="FF0000"/>
              </a:solidFill>
              <a:latin typeface="微软雅黑" panose="020B0503020204020204" pitchFamily="34" charset="-122"/>
              <a:ea typeface="微软雅黑" panose="020B0503020204020204" pitchFamily="34" charset="-122"/>
            </a:endParaRPr>
          </a:p>
        </p:txBody>
      </p:sp>
      <p:sp>
        <p:nvSpPr>
          <p:cNvPr id="14" name="TextBox 28"/>
          <p:cNvSpPr txBox="1"/>
          <p:nvPr/>
        </p:nvSpPr>
        <p:spPr>
          <a:xfrm>
            <a:off x="2272542" y="1220466"/>
            <a:ext cx="5971866" cy="461665"/>
          </a:xfrm>
          <a:prstGeom prst="rect">
            <a:avLst/>
          </a:prstGeom>
          <a:noFill/>
        </p:spPr>
        <p:txBody>
          <a:bodyPr wrap="square" rtlCol="0">
            <a:spAutoFit/>
          </a:bodyPr>
          <a:lstStyle/>
          <a:p>
            <a:r>
              <a:rPr lang="zh-CN" altLang="zh-CN" sz="2400" b="1" dirty="0" smtClean="0">
                <a:solidFill>
                  <a:srgbClr val="2B2A30"/>
                </a:solidFill>
                <a:latin typeface="微软雅黑" panose="020B0503020204020204" pitchFamily="34" charset="-122"/>
                <a:ea typeface="微软雅黑" panose="020B0503020204020204" pitchFamily="34" charset="-122"/>
              </a:rPr>
              <a:t>农村</a:t>
            </a:r>
            <a:r>
              <a:rPr lang="zh-CN" altLang="zh-CN" sz="2400" b="1" dirty="0">
                <a:solidFill>
                  <a:srgbClr val="2B2A30"/>
                </a:solidFill>
                <a:latin typeface="微软雅黑" panose="020B0503020204020204" pitchFamily="34" charset="-122"/>
                <a:ea typeface="微软雅黑" panose="020B0503020204020204" pitchFamily="34" charset="-122"/>
              </a:rPr>
              <a:t>基层党建，践行的水平就在我们手</a:t>
            </a:r>
            <a:r>
              <a:rPr lang="zh-CN" altLang="zh-CN" sz="2400" b="1" dirty="0" smtClean="0">
                <a:solidFill>
                  <a:srgbClr val="2B2A30"/>
                </a:solidFill>
                <a:latin typeface="微软雅黑" panose="020B0503020204020204" pitchFamily="34" charset="-122"/>
                <a:ea typeface="微软雅黑" panose="020B0503020204020204" pitchFamily="34" charset="-122"/>
              </a:rPr>
              <a:t>上</a:t>
            </a:r>
            <a:endParaRPr lang="zh-CN" altLang="en-US" sz="2400" b="1" dirty="0">
              <a:solidFill>
                <a:srgbClr val="2B2A30"/>
              </a:solidFill>
              <a:latin typeface="微软雅黑" panose="020B0503020204020204" pitchFamily="34" charset="-122"/>
              <a:ea typeface="微软雅黑" panose="020B0503020204020204" pitchFamily="34" charset="-122"/>
            </a:endParaRPr>
          </a:p>
        </p:txBody>
      </p:sp>
    </p:spTree>
    <p:extLst>
      <p:ext uri="{BB962C8B-B14F-4D97-AF65-F5344CB8AC3E}">
        <p14:creationId xmlns="" xmlns:p14="http://schemas.microsoft.com/office/powerpoint/2010/main" val="2088671460"/>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4"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down)">
                                      <p:cBhvr>
                                        <p:cTn id="7" dur="500"/>
                                        <p:tgtEl>
                                          <p:spTgt spid="21"/>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up)">
                                      <p:cBhvr>
                                        <p:cTn id="11" dur="500"/>
                                        <p:tgtEl>
                                          <p:spTgt spid="22"/>
                                        </p:tgtEl>
                                      </p:cBhvr>
                                    </p:animEffect>
                                  </p:childTnLst>
                                </p:cTn>
                              </p:par>
                            </p:childTnLst>
                          </p:cTn>
                        </p:par>
                        <p:par>
                          <p:cTn id="12" fill="hold">
                            <p:stCondLst>
                              <p:cond delay="1500"/>
                            </p:stCondLst>
                            <p:childTnLst>
                              <p:par>
                                <p:cTn id="13" presetID="31" presetClass="entr" presetSubtype="0"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fltVal val="0"/>
                                          </p:val>
                                        </p:tav>
                                        <p:tav tm="100000">
                                          <p:val>
                                            <p:strVal val="#ppt_h"/>
                                          </p:val>
                                        </p:tav>
                                      </p:tavLst>
                                    </p:anim>
                                    <p:anim calcmode="lin" valueType="num">
                                      <p:cBhvr>
                                        <p:cTn id="17" dur="500" fill="hold"/>
                                        <p:tgtEl>
                                          <p:spTgt spid="24"/>
                                        </p:tgtEl>
                                        <p:attrNameLst>
                                          <p:attrName>style.rotation</p:attrName>
                                        </p:attrNameLst>
                                      </p:cBhvr>
                                      <p:tavLst>
                                        <p:tav tm="0">
                                          <p:val>
                                            <p:fltVal val="90"/>
                                          </p:val>
                                        </p:tav>
                                        <p:tav tm="100000">
                                          <p:val>
                                            <p:fltVal val="0"/>
                                          </p:val>
                                        </p:tav>
                                      </p:tavLst>
                                    </p:anim>
                                    <p:animEffect transition="in" filter="fade">
                                      <p:cBhvr>
                                        <p:cTn id="18" dur="500"/>
                                        <p:tgtEl>
                                          <p:spTgt spid="24"/>
                                        </p:tgtEl>
                                      </p:cBhvr>
                                    </p:animEffect>
                                  </p:childTnLst>
                                </p:cTn>
                              </p:par>
                            </p:childTnLst>
                          </p:cTn>
                        </p:par>
                        <p:par>
                          <p:cTn id="19" fill="hold">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500"/>
                                        <p:tgtEl>
                                          <p:spTgt spid="14"/>
                                        </p:tgtEl>
                                      </p:cBhvr>
                                    </p:animEffect>
                                  </p:childTnLst>
                                </p:cTn>
                              </p:par>
                            </p:childTnLst>
                          </p:cTn>
                        </p:par>
                        <p:par>
                          <p:cTn id="23" fill="hold">
                            <p:stCondLst>
                              <p:cond delay="2500"/>
                            </p:stCondLst>
                            <p:childTnLst>
                              <p:par>
                                <p:cTn id="24" presetID="31" presetClass="entr" presetSubtype="0" fill="hold" grpId="0" nodeType="after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p:cTn id="26" dur="500" fill="hold"/>
                                        <p:tgtEl>
                                          <p:spTgt spid="27"/>
                                        </p:tgtEl>
                                        <p:attrNameLst>
                                          <p:attrName>ppt_w</p:attrName>
                                        </p:attrNameLst>
                                      </p:cBhvr>
                                      <p:tavLst>
                                        <p:tav tm="0">
                                          <p:val>
                                            <p:fltVal val="0"/>
                                          </p:val>
                                        </p:tav>
                                        <p:tav tm="100000">
                                          <p:val>
                                            <p:strVal val="#ppt_w"/>
                                          </p:val>
                                        </p:tav>
                                      </p:tavLst>
                                    </p:anim>
                                    <p:anim calcmode="lin" valueType="num">
                                      <p:cBhvr>
                                        <p:cTn id="27" dur="500" fill="hold"/>
                                        <p:tgtEl>
                                          <p:spTgt spid="27"/>
                                        </p:tgtEl>
                                        <p:attrNameLst>
                                          <p:attrName>ppt_h</p:attrName>
                                        </p:attrNameLst>
                                      </p:cBhvr>
                                      <p:tavLst>
                                        <p:tav tm="0">
                                          <p:val>
                                            <p:fltVal val="0"/>
                                          </p:val>
                                        </p:tav>
                                        <p:tav tm="100000">
                                          <p:val>
                                            <p:strVal val="#ppt_h"/>
                                          </p:val>
                                        </p:tav>
                                      </p:tavLst>
                                    </p:anim>
                                    <p:anim calcmode="lin" valueType="num">
                                      <p:cBhvr>
                                        <p:cTn id="28" dur="500" fill="hold"/>
                                        <p:tgtEl>
                                          <p:spTgt spid="27"/>
                                        </p:tgtEl>
                                        <p:attrNameLst>
                                          <p:attrName>style.rotation</p:attrName>
                                        </p:attrNameLst>
                                      </p:cBhvr>
                                      <p:tavLst>
                                        <p:tav tm="0">
                                          <p:val>
                                            <p:fltVal val="90"/>
                                          </p:val>
                                        </p:tav>
                                        <p:tav tm="100000">
                                          <p:val>
                                            <p:fltVal val="0"/>
                                          </p:val>
                                        </p:tav>
                                      </p:tavLst>
                                    </p:anim>
                                    <p:animEffect transition="in" filter="fade">
                                      <p:cBhvr>
                                        <p:cTn id="2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4" grpId="0"/>
      <p:bldP spid="27"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文本框 10"/>
          <p:cNvSpPr txBox="1">
            <a:spLocks noChangeArrowheads="1"/>
          </p:cNvSpPr>
          <p:nvPr/>
        </p:nvSpPr>
        <p:spPr bwMode="auto">
          <a:xfrm>
            <a:off x="971600" y="208664"/>
            <a:ext cx="7344816" cy="5309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mn-ea"/>
                <a:ea typeface="+mn-ea"/>
              </a:rPr>
              <a:t>农村</a:t>
            </a:r>
            <a:r>
              <a:rPr lang="zh-CN" altLang="zh-CN" sz="1800" b="1" dirty="0">
                <a:latin typeface="+mn-ea"/>
                <a:ea typeface="+mn-ea"/>
              </a:rPr>
              <a:t>基层党建，践行的水平就在我们手</a:t>
            </a:r>
            <a:r>
              <a:rPr lang="zh-CN" altLang="zh-CN" sz="1800" b="1" dirty="0" smtClean="0">
                <a:latin typeface="+mn-ea"/>
                <a:ea typeface="+mn-ea"/>
              </a:rPr>
              <a:t>上</a:t>
            </a:r>
            <a:r>
              <a:rPr lang="en-US" altLang="zh-CN" sz="1200" kern="100" dirty="0" smtClean="0">
                <a:latin typeface="微软雅黑" panose="020B0503020204020204" pitchFamily="34" charset="-122"/>
                <a:ea typeface="微软雅黑" panose="020B0503020204020204" pitchFamily="34" charset="-122"/>
                <a:cs typeface="Times New Roman" panose="02020603050405020304" pitchFamily="18" charset="0"/>
              </a:rPr>
              <a:t>——</a:t>
            </a:r>
            <a:r>
              <a:rPr lang="zh-CN" altLang="en-US" dirty="0" smtClean="0">
                <a:latin typeface="微软雅黑" panose="020B0503020204020204" pitchFamily="34" charset="-122"/>
                <a:ea typeface="微软雅黑" panose="020B0503020204020204" pitchFamily="34" charset="-122"/>
              </a:rPr>
              <a:t>紧紧抓住党员这个基础环节</a:t>
            </a:r>
            <a:endParaRPr lang="zh-CN" altLang="zh-CN" sz="1200" kern="100" dirty="0">
              <a:latin typeface="微软雅黑" panose="020B0503020204020204" pitchFamily="34" charset="-122"/>
              <a:ea typeface="微软雅黑" panose="020B0503020204020204" pitchFamily="34" charset="-122"/>
              <a:cs typeface="Times New Roman" panose="02020603050405020304" pitchFamily="18" charset="0"/>
            </a:endParaRPr>
          </a:p>
          <a:p>
            <a:pPr lvl="0"/>
            <a:endParaRPr lang="zh-CN" altLang="en-US" sz="1200" b="1" dirty="0">
              <a:latin typeface="+mn-ea"/>
              <a:ea typeface="+mn-ea"/>
              <a:cs typeface="+mn-ea"/>
              <a:sym typeface="+mn-lt"/>
            </a:endParaRPr>
          </a:p>
        </p:txBody>
      </p:sp>
      <p:sp>
        <p:nvSpPr>
          <p:cNvPr id="54" name="矩形 53"/>
          <p:cNvSpPr/>
          <p:nvPr/>
        </p:nvSpPr>
        <p:spPr>
          <a:xfrm>
            <a:off x="611560" y="882710"/>
            <a:ext cx="5344996" cy="461665"/>
          </a:xfrm>
          <a:prstGeom prst="rect">
            <a:avLst/>
          </a:prstGeom>
        </p:spPr>
        <p:txBody>
          <a:bodyPr wrap="square">
            <a:spAutoFit/>
          </a:bodyPr>
          <a:lstStyle/>
          <a:p>
            <a:pPr indent="267970">
              <a:lnSpc>
                <a:spcPct val="150000"/>
              </a:lnSpc>
            </a:pPr>
            <a:r>
              <a:rPr lang="en-US" altLang="zh-CN" sz="1600" b="1" kern="100" dirty="0">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1600" b="1" kern="100" dirty="0">
                <a:latin typeface="微软雅黑" panose="020B0503020204020204" pitchFamily="34" charset="-122"/>
                <a:ea typeface="微软雅黑" panose="020B0503020204020204" pitchFamily="34" charset="-122"/>
                <a:cs typeface="Times New Roman" panose="02020603050405020304" pitchFamily="18" charset="0"/>
              </a:rPr>
              <a:t>、在优化发展党员，扩大党员影响力上下功夫</a:t>
            </a:r>
          </a:p>
        </p:txBody>
      </p:sp>
      <p:graphicFrame>
        <p:nvGraphicFramePr>
          <p:cNvPr id="2" name="图示 1"/>
          <p:cNvGraphicFramePr/>
          <p:nvPr>
            <p:extLst>
              <p:ext uri="{D42A27DB-BD31-4B8C-83A1-F6EECF244321}">
                <p14:modId xmlns="" xmlns:p14="http://schemas.microsoft.com/office/powerpoint/2010/main" val="3711083234"/>
              </p:ext>
            </p:extLst>
          </p:nvPr>
        </p:nvGraphicFramePr>
        <p:xfrm>
          <a:off x="942797" y="1500651"/>
          <a:ext cx="6840760" cy="30243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1047499939"/>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wipe(left)">
                                      <p:cBhvr>
                                        <p:cTn id="11" dur="500"/>
                                        <p:tgtEl>
                                          <p:spTgt spid="54"/>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
                                            <p:graphicEl>
                                              <a:dgm id="{19F07B18-D6B5-4D16-80D0-C13155A94FAB}"/>
                                            </p:graphicEl>
                                          </p:spTgt>
                                        </p:tgtEl>
                                        <p:attrNameLst>
                                          <p:attrName>style.visibility</p:attrName>
                                        </p:attrNameLst>
                                      </p:cBhvr>
                                      <p:to>
                                        <p:strVal val="visible"/>
                                      </p:to>
                                    </p:set>
                                    <p:animEffect transition="in" filter="wipe(up)">
                                      <p:cBhvr>
                                        <p:cTn id="15" dur="500"/>
                                        <p:tgtEl>
                                          <p:spTgt spid="2">
                                            <p:graphicEl>
                                              <a:dgm id="{19F07B18-D6B5-4D16-80D0-C13155A94FAB}"/>
                                            </p:graphic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2">
                                            <p:graphicEl>
                                              <a:dgm id="{FA4D7512-1874-4DAD-A2DD-5DD5D65F611A}"/>
                                            </p:graphicEl>
                                          </p:spTgt>
                                        </p:tgtEl>
                                        <p:attrNameLst>
                                          <p:attrName>style.visibility</p:attrName>
                                        </p:attrNameLst>
                                      </p:cBhvr>
                                      <p:to>
                                        <p:strVal val="visible"/>
                                      </p:to>
                                    </p:set>
                                    <p:animEffect transition="in" filter="wipe(up)">
                                      <p:cBhvr>
                                        <p:cTn id="19" dur="500"/>
                                        <p:tgtEl>
                                          <p:spTgt spid="2">
                                            <p:graphicEl>
                                              <a:dgm id="{FA4D7512-1874-4DAD-A2DD-5DD5D65F611A}"/>
                                            </p:graphicEl>
                                          </p:spTgt>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2">
                                            <p:graphicEl>
                                              <a:dgm id="{B92BF999-9B77-48A7-99F4-EC2A617E63AA}"/>
                                            </p:graphicEl>
                                          </p:spTgt>
                                        </p:tgtEl>
                                        <p:attrNameLst>
                                          <p:attrName>style.visibility</p:attrName>
                                        </p:attrNameLst>
                                      </p:cBhvr>
                                      <p:to>
                                        <p:strVal val="visible"/>
                                      </p:to>
                                    </p:set>
                                    <p:animEffect transition="in" filter="wipe(up)">
                                      <p:cBhvr>
                                        <p:cTn id="23" dur="500"/>
                                        <p:tgtEl>
                                          <p:spTgt spid="2">
                                            <p:graphicEl>
                                              <a:dgm id="{B92BF999-9B77-48A7-99F4-EC2A617E63AA}"/>
                                            </p:graphicEl>
                                          </p:spTgt>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2">
                                            <p:graphicEl>
                                              <a:dgm id="{43FA9E6B-6B42-4752-8F23-4FC54716CCF0}"/>
                                            </p:graphicEl>
                                          </p:spTgt>
                                        </p:tgtEl>
                                        <p:attrNameLst>
                                          <p:attrName>style.visibility</p:attrName>
                                        </p:attrNameLst>
                                      </p:cBhvr>
                                      <p:to>
                                        <p:strVal val="visible"/>
                                      </p:to>
                                    </p:set>
                                    <p:animEffect transition="in" filter="wipe(up)">
                                      <p:cBhvr>
                                        <p:cTn id="27" dur="500"/>
                                        <p:tgtEl>
                                          <p:spTgt spid="2">
                                            <p:graphicEl>
                                              <a:dgm id="{43FA9E6B-6B42-4752-8F23-4FC54716CCF0}"/>
                                            </p:graphicEl>
                                          </p:spTgt>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2">
                                            <p:graphicEl>
                                              <a:dgm id="{8D27F794-D7A4-4C63-89D7-5B6D501146E3}"/>
                                            </p:graphicEl>
                                          </p:spTgt>
                                        </p:tgtEl>
                                        <p:attrNameLst>
                                          <p:attrName>style.visibility</p:attrName>
                                        </p:attrNameLst>
                                      </p:cBhvr>
                                      <p:to>
                                        <p:strVal val="visible"/>
                                      </p:to>
                                    </p:set>
                                    <p:animEffect transition="in" filter="wipe(up)">
                                      <p:cBhvr>
                                        <p:cTn id="31" dur="500"/>
                                        <p:tgtEl>
                                          <p:spTgt spid="2">
                                            <p:graphicEl>
                                              <a:dgm id="{8D27F794-D7A4-4C63-89D7-5B6D501146E3}"/>
                                            </p:graphicEl>
                                          </p:spTgt>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2">
                                            <p:graphicEl>
                                              <a:dgm id="{C2EBAE49-1971-4B1F-B37C-EA222C388307}"/>
                                            </p:graphicEl>
                                          </p:spTgt>
                                        </p:tgtEl>
                                        <p:attrNameLst>
                                          <p:attrName>style.visibility</p:attrName>
                                        </p:attrNameLst>
                                      </p:cBhvr>
                                      <p:to>
                                        <p:strVal val="visible"/>
                                      </p:to>
                                    </p:set>
                                    <p:animEffect transition="in" filter="wipe(up)">
                                      <p:cBhvr>
                                        <p:cTn id="35" dur="500"/>
                                        <p:tgtEl>
                                          <p:spTgt spid="2">
                                            <p:graphicEl>
                                              <a:dgm id="{C2EBAE49-1971-4B1F-B37C-EA222C388307}"/>
                                            </p:graphicEl>
                                          </p:spTgt>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2">
                                            <p:graphicEl>
                                              <a:dgm id="{52D14AAF-2DDA-4C61-9AA1-BDEB75F9F77F}"/>
                                            </p:graphicEl>
                                          </p:spTgt>
                                        </p:tgtEl>
                                        <p:attrNameLst>
                                          <p:attrName>style.visibility</p:attrName>
                                        </p:attrNameLst>
                                      </p:cBhvr>
                                      <p:to>
                                        <p:strVal val="visible"/>
                                      </p:to>
                                    </p:set>
                                    <p:animEffect transition="in" filter="wipe(up)">
                                      <p:cBhvr>
                                        <p:cTn id="39" dur="500"/>
                                        <p:tgtEl>
                                          <p:spTgt spid="2">
                                            <p:graphicEl>
                                              <a:dgm id="{52D14AAF-2DDA-4C61-9AA1-BDEB75F9F77F}"/>
                                            </p:graphicEl>
                                          </p:spTgt>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2">
                                            <p:graphicEl>
                                              <a:dgm id="{7A0ED920-3AD1-418D-9899-254FBAF881DB}"/>
                                            </p:graphicEl>
                                          </p:spTgt>
                                        </p:tgtEl>
                                        <p:attrNameLst>
                                          <p:attrName>style.visibility</p:attrName>
                                        </p:attrNameLst>
                                      </p:cBhvr>
                                      <p:to>
                                        <p:strVal val="visible"/>
                                      </p:to>
                                    </p:set>
                                    <p:animEffect transition="in" filter="wipe(up)">
                                      <p:cBhvr>
                                        <p:cTn id="43" dur="500"/>
                                        <p:tgtEl>
                                          <p:spTgt spid="2">
                                            <p:graphicEl>
                                              <a:dgm id="{7A0ED920-3AD1-418D-9899-254FBAF881DB}"/>
                                            </p:graphicEl>
                                          </p:spTgt>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2">
                                            <p:graphicEl>
                                              <a:dgm id="{05D4F8CB-D026-4E78-A848-D205D274C9A6}"/>
                                            </p:graphicEl>
                                          </p:spTgt>
                                        </p:tgtEl>
                                        <p:attrNameLst>
                                          <p:attrName>style.visibility</p:attrName>
                                        </p:attrNameLst>
                                      </p:cBhvr>
                                      <p:to>
                                        <p:strVal val="visible"/>
                                      </p:to>
                                    </p:set>
                                    <p:animEffect transition="in" filter="wipe(up)">
                                      <p:cBhvr>
                                        <p:cTn id="47" dur="500"/>
                                        <p:tgtEl>
                                          <p:spTgt spid="2">
                                            <p:graphicEl>
                                              <a:dgm id="{05D4F8CB-D026-4E78-A848-D205D274C9A6}"/>
                                            </p:graphicEl>
                                          </p:spTgt>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2">
                                            <p:graphicEl>
                                              <a:dgm id="{60E1C5D3-B843-4F5A-A69F-7F427C7A4512}"/>
                                            </p:graphicEl>
                                          </p:spTgt>
                                        </p:tgtEl>
                                        <p:attrNameLst>
                                          <p:attrName>style.visibility</p:attrName>
                                        </p:attrNameLst>
                                      </p:cBhvr>
                                      <p:to>
                                        <p:strVal val="visible"/>
                                      </p:to>
                                    </p:set>
                                    <p:animEffect transition="in" filter="wipe(up)">
                                      <p:cBhvr>
                                        <p:cTn id="51" dur="500"/>
                                        <p:tgtEl>
                                          <p:spTgt spid="2">
                                            <p:graphicEl>
                                              <a:dgm id="{60E1C5D3-B843-4F5A-A69F-7F427C7A4512}"/>
                                            </p:graphicEl>
                                          </p:spTgt>
                                        </p:tgtEl>
                                      </p:cBhvr>
                                    </p:animEffect>
                                  </p:childTnLst>
                                </p:cTn>
                              </p:par>
                            </p:childTnLst>
                          </p:cTn>
                        </p:par>
                        <p:par>
                          <p:cTn id="52" fill="hold">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2">
                                            <p:graphicEl>
                                              <a:dgm id="{33162F53-DF18-4FE5-AA93-81C10756B305}"/>
                                            </p:graphicEl>
                                          </p:spTgt>
                                        </p:tgtEl>
                                        <p:attrNameLst>
                                          <p:attrName>style.visibility</p:attrName>
                                        </p:attrNameLst>
                                      </p:cBhvr>
                                      <p:to>
                                        <p:strVal val="visible"/>
                                      </p:to>
                                    </p:set>
                                    <p:animEffect transition="in" filter="wipe(up)">
                                      <p:cBhvr>
                                        <p:cTn id="55" dur="500"/>
                                        <p:tgtEl>
                                          <p:spTgt spid="2">
                                            <p:graphicEl>
                                              <a:dgm id="{33162F53-DF18-4FE5-AA93-81C10756B305}"/>
                                            </p:graphicEl>
                                          </p:spTgt>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2">
                                            <p:graphicEl>
                                              <a:dgm id="{34F050A6-B2CA-4290-876E-B2D2B6FB3997}"/>
                                            </p:graphicEl>
                                          </p:spTgt>
                                        </p:tgtEl>
                                        <p:attrNameLst>
                                          <p:attrName>style.visibility</p:attrName>
                                        </p:attrNameLst>
                                      </p:cBhvr>
                                      <p:to>
                                        <p:strVal val="visible"/>
                                      </p:to>
                                    </p:set>
                                    <p:animEffect transition="in" filter="wipe(up)">
                                      <p:cBhvr>
                                        <p:cTn id="59" dur="500"/>
                                        <p:tgtEl>
                                          <p:spTgt spid="2">
                                            <p:graphicEl>
                                              <a:dgm id="{34F050A6-B2CA-4290-876E-B2D2B6FB3997}"/>
                                            </p:graphicEl>
                                          </p:spTgt>
                                        </p:tgtEl>
                                      </p:cBhvr>
                                    </p:animEffect>
                                  </p:childTnLst>
                                </p:cTn>
                              </p:par>
                            </p:childTnLst>
                          </p:cTn>
                        </p:par>
                        <p:par>
                          <p:cTn id="60" fill="hold">
                            <p:stCondLst>
                              <p:cond delay="7000"/>
                            </p:stCondLst>
                            <p:childTnLst>
                              <p:par>
                                <p:cTn id="61" presetID="22" presetClass="entr" presetSubtype="1" fill="hold" grpId="0" nodeType="afterEffect">
                                  <p:stCondLst>
                                    <p:cond delay="0"/>
                                  </p:stCondLst>
                                  <p:childTnLst>
                                    <p:set>
                                      <p:cBhvr>
                                        <p:cTn id="62" dur="1" fill="hold">
                                          <p:stCondLst>
                                            <p:cond delay="0"/>
                                          </p:stCondLst>
                                        </p:cTn>
                                        <p:tgtEl>
                                          <p:spTgt spid="2">
                                            <p:graphicEl>
                                              <a:dgm id="{A8982E70-3A46-4E3F-9D70-50C6ADC7DECC}"/>
                                            </p:graphicEl>
                                          </p:spTgt>
                                        </p:tgtEl>
                                        <p:attrNameLst>
                                          <p:attrName>style.visibility</p:attrName>
                                        </p:attrNameLst>
                                      </p:cBhvr>
                                      <p:to>
                                        <p:strVal val="visible"/>
                                      </p:to>
                                    </p:set>
                                    <p:animEffect transition="in" filter="wipe(up)">
                                      <p:cBhvr>
                                        <p:cTn id="63" dur="500"/>
                                        <p:tgtEl>
                                          <p:spTgt spid="2">
                                            <p:graphicEl>
                                              <a:dgm id="{A8982E70-3A46-4E3F-9D70-50C6ADC7DECC}"/>
                                            </p:graphicEl>
                                          </p:spTgt>
                                        </p:tgtEl>
                                      </p:cBhvr>
                                    </p:animEffect>
                                  </p:childTnLst>
                                </p:cTn>
                              </p:par>
                            </p:childTnLst>
                          </p:cTn>
                        </p:par>
                        <p:par>
                          <p:cTn id="64" fill="hold">
                            <p:stCondLst>
                              <p:cond delay="7500"/>
                            </p:stCondLst>
                            <p:childTnLst>
                              <p:par>
                                <p:cTn id="65" presetID="22" presetClass="entr" presetSubtype="1" fill="hold" grpId="0" nodeType="afterEffect">
                                  <p:stCondLst>
                                    <p:cond delay="0"/>
                                  </p:stCondLst>
                                  <p:childTnLst>
                                    <p:set>
                                      <p:cBhvr>
                                        <p:cTn id="66" dur="1" fill="hold">
                                          <p:stCondLst>
                                            <p:cond delay="0"/>
                                          </p:stCondLst>
                                        </p:cTn>
                                        <p:tgtEl>
                                          <p:spTgt spid="2">
                                            <p:graphicEl>
                                              <a:dgm id="{342F0B0D-C477-4E2F-9204-4839E3F3C188}"/>
                                            </p:graphicEl>
                                          </p:spTgt>
                                        </p:tgtEl>
                                        <p:attrNameLst>
                                          <p:attrName>style.visibility</p:attrName>
                                        </p:attrNameLst>
                                      </p:cBhvr>
                                      <p:to>
                                        <p:strVal val="visible"/>
                                      </p:to>
                                    </p:set>
                                    <p:animEffect transition="in" filter="wipe(up)">
                                      <p:cBhvr>
                                        <p:cTn id="67" dur="500"/>
                                        <p:tgtEl>
                                          <p:spTgt spid="2">
                                            <p:graphicEl>
                                              <a:dgm id="{342F0B0D-C477-4E2F-9204-4839E3F3C188}"/>
                                            </p:graphicEl>
                                          </p:spTgt>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2">
                                            <p:graphicEl>
                                              <a:dgm id="{47B84570-BEAB-4847-8888-73E01B39A45C}"/>
                                            </p:graphicEl>
                                          </p:spTgt>
                                        </p:tgtEl>
                                        <p:attrNameLst>
                                          <p:attrName>style.visibility</p:attrName>
                                        </p:attrNameLst>
                                      </p:cBhvr>
                                      <p:to>
                                        <p:strVal val="visible"/>
                                      </p:to>
                                    </p:set>
                                    <p:animEffect transition="in" filter="wipe(up)">
                                      <p:cBhvr>
                                        <p:cTn id="71" dur="500"/>
                                        <p:tgtEl>
                                          <p:spTgt spid="2">
                                            <p:graphicEl>
                                              <a:dgm id="{47B84570-BEAB-4847-8888-73E01B39A45C}"/>
                                            </p:graphicEl>
                                          </p:spTgt>
                                        </p:tgtEl>
                                      </p:cBhvr>
                                    </p:animEffect>
                                  </p:childTnLst>
                                </p:cTn>
                              </p:par>
                            </p:childTnLst>
                          </p:cTn>
                        </p:par>
                        <p:par>
                          <p:cTn id="72" fill="hold">
                            <p:stCondLst>
                              <p:cond delay="8500"/>
                            </p:stCondLst>
                            <p:childTnLst>
                              <p:par>
                                <p:cTn id="73" presetID="22" presetClass="entr" presetSubtype="1" fill="hold" grpId="0" nodeType="afterEffect">
                                  <p:stCondLst>
                                    <p:cond delay="0"/>
                                  </p:stCondLst>
                                  <p:childTnLst>
                                    <p:set>
                                      <p:cBhvr>
                                        <p:cTn id="74" dur="1" fill="hold">
                                          <p:stCondLst>
                                            <p:cond delay="0"/>
                                          </p:stCondLst>
                                        </p:cTn>
                                        <p:tgtEl>
                                          <p:spTgt spid="2">
                                            <p:graphicEl>
                                              <a:dgm id="{B17CC2B5-EDB8-4030-8764-6603AAFC861E}"/>
                                            </p:graphicEl>
                                          </p:spTgt>
                                        </p:tgtEl>
                                        <p:attrNameLst>
                                          <p:attrName>style.visibility</p:attrName>
                                        </p:attrNameLst>
                                      </p:cBhvr>
                                      <p:to>
                                        <p:strVal val="visible"/>
                                      </p:to>
                                    </p:set>
                                    <p:animEffect transition="in" filter="wipe(up)">
                                      <p:cBhvr>
                                        <p:cTn id="75" dur="500"/>
                                        <p:tgtEl>
                                          <p:spTgt spid="2">
                                            <p:graphicEl>
                                              <a:dgm id="{B17CC2B5-EDB8-4030-8764-6603AAFC861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54" grpId="0"/>
      <p:bldGraphic spid="2"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文本框 10"/>
          <p:cNvSpPr txBox="1">
            <a:spLocks noChangeArrowheads="1"/>
          </p:cNvSpPr>
          <p:nvPr/>
        </p:nvSpPr>
        <p:spPr bwMode="auto">
          <a:xfrm>
            <a:off x="971600" y="208664"/>
            <a:ext cx="7344816" cy="5309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mn-ea"/>
                <a:ea typeface="+mn-ea"/>
              </a:rPr>
              <a:t>农村</a:t>
            </a:r>
            <a:r>
              <a:rPr lang="zh-CN" altLang="zh-CN" sz="1800" b="1" dirty="0">
                <a:latin typeface="+mn-ea"/>
                <a:ea typeface="+mn-ea"/>
              </a:rPr>
              <a:t>基层党建，践行的水平就在我们手</a:t>
            </a:r>
            <a:r>
              <a:rPr lang="zh-CN" altLang="zh-CN" sz="1800" b="1" dirty="0" smtClean="0">
                <a:latin typeface="+mn-ea"/>
                <a:ea typeface="+mn-ea"/>
              </a:rPr>
              <a:t>上</a:t>
            </a:r>
            <a:endParaRPr lang="zh-CN" altLang="zh-CN" sz="1200" kern="100" dirty="0">
              <a:latin typeface="微软雅黑" panose="020B0503020204020204" pitchFamily="34" charset="-122"/>
              <a:ea typeface="微软雅黑" panose="020B0503020204020204" pitchFamily="34" charset="-122"/>
              <a:cs typeface="Times New Roman" panose="02020603050405020304" pitchFamily="18" charset="0"/>
            </a:endParaRPr>
          </a:p>
          <a:p>
            <a:pPr lvl="0"/>
            <a:endParaRPr lang="zh-CN" altLang="en-US" sz="1200" b="1" dirty="0">
              <a:latin typeface="+mn-ea"/>
              <a:ea typeface="+mn-ea"/>
              <a:cs typeface="+mn-ea"/>
              <a:sym typeface="+mn-lt"/>
            </a:endParaRPr>
          </a:p>
        </p:txBody>
      </p:sp>
      <p:sp>
        <p:nvSpPr>
          <p:cNvPr id="9" name="任意多边形 8"/>
          <p:cNvSpPr/>
          <p:nvPr/>
        </p:nvSpPr>
        <p:spPr>
          <a:xfrm>
            <a:off x="971600" y="2483966"/>
            <a:ext cx="1468963" cy="1671960"/>
          </a:xfrm>
          <a:custGeom>
            <a:avLst/>
            <a:gdLst>
              <a:gd name="connsiteX0" fmla="*/ 0 w 1387286"/>
              <a:gd name="connsiteY0" fmla="*/ 0 h 2536056"/>
              <a:gd name="connsiteX1" fmla="*/ 1387286 w 1387286"/>
              <a:gd name="connsiteY1" fmla="*/ 0 h 2536056"/>
              <a:gd name="connsiteX2" fmla="*/ 1387286 w 1387286"/>
              <a:gd name="connsiteY2" fmla="*/ 2536056 h 2536056"/>
              <a:gd name="connsiteX3" fmla="*/ 0 w 1387286"/>
              <a:gd name="connsiteY3" fmla="*/ 2536056 h 2536056"/>
              <a:gd name="connsiteX4" fmla="*/ 0 w 1387286"/>
              <a:gd name="connsiteY4" fmla="*/ 0 h 2536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7286" h="2536056">
                <a:moveTo>
                  <a:pt x="0" y="0"/>
                </a:moveTo>
                <a:lnTo>
                  <a:pt x="1387286" y="0"/>
                </a:lnTo>
                <a:lnTo>
                  <a:pt x="1387286" y="2536056"/>
                </a:lnTo>
                <a:lnTo>
                  <a:pt x="0" y="253605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40970" tIns="140970" rIns="140970" bIns="140970" numCol="1" spcCol="1270" anchor="t" anchorCtr="0">
            <a:noAutofit/>
          </a:bodyPr>
          <a:lstStyle/>
          <a:p>
            <a:pPr lvl="0" algn="l" defTabSz="1644650">
              <a:lnSpc>
                <a:spcPct val="90000"/>
              </a:lnSpc>
              <a:spcBef>
                <a:spcPct val="0"/>
              </a:spcBef>
              <a:spcAft>
                <a:spcPct val="35000"/>
              </a:spcAft>
            </a:pPr>
            <a:endParaRPr lang="zh-CN" altLang="en-US" sz="3700" kern="1200" dirty="0"/>
          </a:p>
        </p:txBody>
      </p:sp>
      <p:sp>
        <p:nvSpPr>
          <p:cNvPr id="38" name="矩形 37"/>
          <p:cNvSpPr/>
          <p:nvPr/>
        </p:nvSpPr>
        <p:spPr>
          <a:xfrm>
            <a:off x="1403648" y="1193302"/>
            <a:ext cx="5688632" cy="81766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54" name="矩形 53"/>
          <p:cNvSpPr/>
          <p:nvPr/>
        </p:nvSpPr>
        <p:spPr>
          <a:xfrm>
            <a:off x="755576" y="1098850"/>
            <a:ext cx="5344996" cy="415498"/>
          </a:xfrm>
          <a:prstGeom prst="rect">
            <a:avLst/>
          </a:prstGeom>
        </p:spPr>
        <p:txBody>
          <a:bodyPr wrap="square">
            <a:spAutoFit/>
          </a:bodyPr>
          <a:lstStyle/>
          <a:p>
            <a:pPr indent="267970">
              <a:lnSpc>
                <a:spcPct val="150000"/>
              </a:lnSpc>
            </a:pPr>
            <a:r>
              <a:rPr lang="en-US" altLang="zh-CN" sz="1600" b="1" dirty="0" smtClean="0">
                <a:latin typeface="微软雅黑" panose="020B0503020204020204" pitchFamily="34" charset="-122"/>
                <a:ea typeface="微软雅黑" panose="020B0503020204020204" pitchFamily="34" charset="-122"/>
              </a:rPr>
              <a:t>2</a:t>
            </a:r>
            <a:r>
              <a:rPr lang="zh-CN" altLang="zh-CN" sz="1600" b="1" dirty="0" smtClean="0">
                <a:latin typeface="微软雅黑" panose="020B0503020204020204" pitchFamily="34" charset="-122"/>
                <a:ea typeface="微软雅黑" panose="020B0503020204020204" pitchFamily="34" charset="-122"/>
              </a:rPr>
              <a:t>、</a:t>
            </a:r>
            <a:r>
              <a:rPr lang="zh-CN" altLang="zh-CN" sz="1600" b="1" dirty="0">
                <a:latin typeface="微软雅黑" panose="020B0503020204020204" pitchFamily="34" charset="-122"/>
                <a:ea typeface="微软雅黑" panose="020B0503020204020204" pitchFamily="34" charset="-122"/>
              </a:rPr>
              <a:t>在严格教育党员，增强党员凝聚力上下功夫</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2" name="组合 11"/>
          <p:cNvGrpSpPr/>
          <p:nvPr/>
        </p:nvGrpSpPr>
        <p:grpSpPr>
          <a:xfrm>
            <a:off x="1115616" y="1835894"/>
            <a:ext cx="7200799" cy="515066"/>
            <a:chOff x="1858814" y="3914402"/>
            <a:chExt cx="7200799" cy="715314"/>
          </a:xfrm>
        </p:grpSpPr>
        <p:sp>
          <p:nvSpPr>
            <p:cNvPr id="8" name="任意多边形 7"/>
            <p:cNvSpPr/>
            <p:nvPr/>
          </p:nvSpPr>
          <p:spPr>
            <a:xfrm>
              <a:off x="1988429" y="3999341"/>
              <a:ext cx="7071184" cy="630375"/>
            </a:xfrm>
            <a:custGeom>
              <a:avLst/>
              <a:gdLst>
                <a:gd name="connsiteX0" fmla="*/ 0 w 3085766"/>
                <a:gd name="connsiteY0" fmla="*/ 0 h 964302"/>
                <a:gd name="connsiteX1" fmla="*/ 3085766 w 3085766"/>
                <a:gd name="connsiteY1" fmla="*/ 0 h 964302"/>
                <a:gd name="connsiteX2" fmla="*/ 3085766 w 3085766"/>
                <a:gd name="connsiteY2" fmla="*/ 964302 h 964302"/>
                <a:gd name="connsiteX3" fmla="*/ 0 w 3085766"/>
                <a:gd name="connsiteY3" fmla="*/ 964302 h 964302"/>
                <a:gd name="connsiteX4" fmla="*/ 0 w 3085766"/>
                <a:gd name="connsiteY4" fmla="*/ 0 h 964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5766" h="964302">
                  <a:moveTo>
                    <a:pt x="0" y="0"/>
                  </a:moveTo>
                  <a:lnTo>
                    <a:pt x="3085766" y="0"/>
                  </a:lnTo>
                  <a:lnTo>
                    <a:pt x="3085766" y="964302"/>
                  </a:lnTo>
                  <a:lnTo>
                    <a:pt x="0" y="964302"/>
                  </a:lnTo>
                  <a:lnTo>
                    <a:pt x="0" y="0"/>
                  </a:lnTo>
                  <a:close/>
                </a:path>
              </a:pathLst>
            </a:custGeom>
            <a:ln>
              <a:solidFill>
                <a:srgbClr val="FF0000"/>
              </a:solid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653154" tIns="129540" rIns="129540" bIns="129540" numCol="1" spcCol="1270" anchor="ctr" anchorCtr="0">
              <a:noAutofit/>
            </a:bodyPr>
            <a:lstStyle/>
            <a:p>
              <a:pPr defTabSz="1511300">
                <a:lnSpc>
                  <a:spcPct val="150000"/>
                </a:lnSpc>
                <a:spcBef>
                  <a:spcPct val="0"/>
                </a:spcBef>
                <a:spcAft>
                  <a:spcPct val="35000"/>
                </a:spcAft>
              </a:pPr>
              <a:r>
                <a:rPr lang="zh-CN" altLang="zh-CN" dirty="0" smtClean="0"/>
                <a:t>党员思想教育</a:t>
              </a:r>
              <a:r>
                <a:rPr lang="zh-CN" altLang="zh-CN" dirty="0"/>
                <a:t>的内容</a:t>
              </a:r>
              <a:r>
                <a:rPr lang="zh-CN" altLang="en-US" dirty="0"/>
                <a:t>，</a:t>
              </a:r>
              <a:r>
                <a:rPr lang="zh-CN" altLang="zh-CN" dirty="0"/>
                <a:t>要随着任务和形势的变化，而有所侧重，要有针对性</a:t>
              </a:r>
              <a:r>
                <a:rPr lang="zh-CN" altLang="zh-CN" dirty="0" smtClean="0"/>
                <a:t>。</a:t>
              </a:r>
              <a:endParaRPr lang="zh-CN" altLang="en-US" sz="3400" kern="1200" dirty="0"/>
            </a:p>
          </p:txBody>
        </p:sp>
        <p:sp>
          <p:nvSpPr>
            <p:cNvPr id="10" name="矩形 9"/>
            <p:cNvSpPr/>
            <p:nvPr/>
          </p:nvSpPr>
          <p:spPr>
            <a:xfrm>
              <a:off x="1858814" y="3914402"/>
              <a:ext cx="633671" cy="476844"/>
            </a:xfrm>
            <a:prstGeom prst="rect">
              <a:avLst/>
            </a:prstGeom>
            <a:solidFill>
              <a:srgbClr val="FF0000"/>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0" name="文本框 19"/>
            <p:cNvSpPr txBox="1"/>
            <p:nvPr/>
          </p:nvSpPr>
          <p:spPr>
            <a:xfrm>
              <a:off x="2067598" y="3981882"/>
              <a:ext cx="222794" cy="309754"/>
            </a:xfrm>
            <a:prstGeom prst="rect">
              <a:avLst/>
            </a:prstGeom>
            <a:noFill/>
          </p:spPr>
          <p:txBody>
            <a:bodyPr wrap="square" rtlCol="0">
              <a:spAutoFit/>
            </a:bodyPr>
            <a:lstStyle/>
            <a:p>
              <a:pPr algn="ctr"/>
              <a:r>
                <a:rPr lang="en-US" altLang="zh-CN" dirty="0" smtClean="0"/>
                <a:t>1</a:t>
              </a:r>
              <a:endParaRPr lang="zh-CN" altLang="en-US" dirty="0"/>
            </a:p>
          </p:txBody>
        </p:sp>
      </p:grpSp>
      <p:grpSp>
        <p:nvGrpSpPr>
          <p:cNvPr id="15" name="组合 14"/>
          <p:cNvGrpSpPr/>
          <p:nvPr/>
        </p:nvGrpSpPr>
        <p:grpSpPr>
          <a:xfrm>
            <a:off x="1115616" y="2632791"/>
            <a:ext cx="7200799" cy="515066"/>
            <a:chOff x="1677075" y="3987921"/>
            <a:chExt cx="7200799" cy="715314"/>
          </a:xfrm>
        </p:grpSpPr>
        <p:sp>
          <p:nvSpPr>
            <p:cNvPr id="22" name="任意多边形 21"/>
            <p:cNvSpPr/>
            <p:nvPr/>
          </p:nvSpPr>
          <p:spPr>
            <a:xfrm>
              <a:off x="1806689" y="4072860"/>
              <a:ext cx="7071185" cy="630375"/>
            </a:xfrm>
            <a:custGeom>
              <a:avLst/>
              <a:gdLst>
                <a:gd name="connsiteX0" fmla="*/ 0 w 3085766"/>
                <a:gd name="connsiteY0" fmla="*/ 0 h 964302"/>
                <a:gd name="connsiteX1" fmla="*/ 3085766 w 3085766"/>
                <a:gd name="connsiteY1" fmla="*/ 0 h 964302"/>
                <a:gd name="connsiteX2" fmla="*/ 3085766 w 3085766"/>
                <a:gd name="connsiteY2" fmla="*/ 964302 h 964302"/>
                <a:gd name="connsiteX3" fmla="*/ 0 w 3085766"/>
                <a:gd name="connsiteY3" fmla="*/ 964302 h 964302"/>
                <a:gd name="connsiteX4" fmla="*/ 0 w 3085766"/>
                <a:gd name="connsiteY4" fmla="*/ 0 h 964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5766" h="964302">
                  <a:moveTo>
                    <a:pt x="0" y="0"/>
                  </a:moveTo>
                  <a:lnTo>
                    <a:pt x="3085766" y="0"/>
                  </a:lnTo>
                  <a:lnTo>
                    <a:pt x="3085766" y="964302"/>
                  </a:lnTo>
                  <a:lnTo>
                    <a:pt x="0" y="964302"/>
                  </a:lnTo>
                  <a:lnTo>
                    <a:pt x="0" y="0"/>
                  </a:lnTo>
                  <a:close/>
                </a:path>
              </a:pathLst>
            </a:custGeom>
            <a:ln>
              <a:solidFill>
                <a:srgbClr val="FF0000"/>
              </a:solid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653154" tIns="129540" rIns="129540" bIns="129540" numCol="1" spcCol="1270" anchor="ctr" anchorCtr="0">
              <a:noAutofit/>
            </a:bodyPr>
            <a:lstStyle/>
            <a:p>
              <a:pPr>
                <a:lnSpc>
                  <a:spcPct val="150000"/>
                </a:lnSpc>
                <a:spcBef>
                  <a:spcPts val="600"/>
                </a:spcBef>
              </a:pPr>
              <a:r>
                <a:rPr lang="zh-CN" altLang="zh-CN" dirty="0"/>
                <a:t>党员教育的方式，要注意针对性</a:t>
              </a:r>
              <a:r>
                <a:rPr lang="zh-CN" altLang="en-US" dirty="0"/>
                <a:t>、</a:t>
              </a:r>
              <a:r>
                <a:rPr lang="zh-CN" altLang="zh-CN" dirty="0"/>
                <a:t>系统性和经常性，要拓宽基层党员教育的渠道</a:t>
              </a:r>
              <a:r>
                <a:rPr lang="zh-CN" altLang="en-US" dirty="0"/>
                <a:t>。</a:t>
              </a:r>
              <a:endParaRPr lang="en-US" altLang="zh-CN" dirty="0"/>
            </a:p>
          </p:txBody>
        </p:sp>
        <p:sp>
          <p:nvSpPr>
            <p:cNvPr id="23" name="矩形 22"/>
            <p:cNvSpPr/>
            <p:nvPr/>
          </p:nvSpPr>
          <p:spPr>
            <a:xfrm>
              <a:off x="1677075" y="3987921"/>
              <a:ext cx="633671" cy="476844"/>
            </a:xfrm>
            <a:prstGeom prst="rect">
              <a:avLst/>
            </a:prstGeom>
            <a:solidFill>
              <a:srgbClr val="FF0000"/>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4" name="文本框 23"/>
            <p:cNvSpPr txBox="1"/>
            <p:nvPr/>
          </p:nvSpPr>
          <p:spPr>
            <a:xfrm>
              <a:off x="1885859" y="4055401"/>
              <a:ext cx="222794" cy="309754"/>
            </a:xfrm>
            <a:prstGeom prst="rect">
              <a:avLst/>
            </a:prstGeom>
            <a:noFill/>
          </p:spPr>
          <p:txBody>
            <a:bodyPr wrap="square" rtlCol="0">
              <a:spAutoFit/>
            </a:bodyPr>
            <a:lstStyle/>
            <a:p>
              <a:pPr algn="ctr"/>
              <a:r>
                <a:rPr lang="en-US" altLang="zh-CN" dirty="0" smtClean="0"/>
                <a:t>2</a:t>
              </a:r>
              <a:endParaRPr lang="zh-CN" altLang="en-US" dirty="0"/>
            </a:p>
          </p:txBody>
        </p:sp>
      </p:grpSp>
      <p:grpSp>
        <p:nvGrpSpPr>
          <p:cNvPr id="14" name="组合 13"/>
          <p:cNvGrpSpPr/>
          <p:nvPr/>
        </p:nvGrpSpPr>
        <p:grpSpPr>
          <a:xfrm>
            <a:off x="1128394" y="3420070"/>
            <a:ext cx="7188021" cy="515066"/>
            <a:chOff x="2560847" y="3448549"/>
            <a:chExt cx="7188021" cy="715314"/>
          </a:xfrm>
        </p:grpSpPr>
        <p:sp>
          <p:nvSpPr>
            <p:cNvPr id="26" name="任意多边形 25"/>
            <p:cNvSpPr/>
            <p:nvPr/>
          </p:nvSpPr>
          <p:spPr>
            <a:xfrm>
              <a:off x="2690462" y="3533488"/>
              <a:ext cx="7058406" cy="630375"/>
            </a:xfrm>
            <a:custGeom>
              <a:avLst/>
              <a:gdLst>
                <a:gd name="connsiteX0" fmla="*/ 0 w 3085766"/>
                <a:gd name="connsiteY0" fmla="*/ 0 h 964302"/>
                <a:gd name="connsiteX1" fmla="*/ 3085766 w 3085766"/>
                <a:gd name="connsiteY1" fmla="*/ 0 h 964302"/>
                <a:gd name="connsiteX2" fmla="*/ 3085766 w 3085766"/>
                <a:gd name="connsiteY2" fmla="*/ 964302 h 964302"/>
                <a:gd name="connsiteX3" fmla="*/ 0 w 3085766"/>
                <a:gd name="connsiteY3" fmla="*/ 964302 h 964302"/>
                <a:gd name="connsiteX4" fmla="*/ 0 w 3085766"/>
                <a:gd name="connsiteY4" fmla="*/ 0 h 964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5766" h="964302">
                  <a:moveTo>
                    <a:pt x="0" y="0"/>
                  </a:moveTo>
                  <a:lnTo>
                    <a:pt x="3085766" y="0"/>
                  </a:lnTo>
                  <a:lnTo>
                    <a:pt x="3085766" y="964302"/>
                  </a:lnTo>
                  <a:lnTo>
                    <a:pt x="0" y="964302"/>
                  </a:lnTo>
                  <a:lnTo>
                    <a:pt x="0" y="0"/>
                  </a:lnTo>
                  <a:close/>
                </a:path>
              </a:pathLst>
            </a:custGeom>
            <a:ln>
              <a:solidFill>
                <a:srgbClr val="FF0000"/>
              </a:solid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653154" tIns="129540" rIns="129540" bIns="129540" numCol="1" spcCol="1270" anchor="ctr" anchorCtr="0">
              <a:noAutofit/>
            </a:bodyPr>
            <a:lstStyle/>
            <a:p>
              <a:pPr indent="266700">
                <a:lnSpc>
                  <a:spcPct val="150000"/>
                </a:lnSpc>
                <a:spcBef>
                  <a:spcPts val="600"/>
                </a:spcBef>
              </a:pPr>
              <a:r>
                <a:rPr lang="zh-CN" altLang="zh-CN" dirty="0"/>
                <a:t>要严格党的组织生活，严肃党的纪律</a:t>
              </a:r>
              <a:r>
                <a:rPr lang="zh-CN" altLang="en-US" dirty="0"/>
                <a:t>。</a:t>
              </a:r>
              <a:endParaRPr lang="zh-CN" altLang="zh-CN" kern="100" dirty="0">
                <a:latin typeface="Calibri" panose="020F0502020204030204" pitchFamily="34" charset="0"/>
                <a:ea typeface="宋体" panose="02010600030101010101" pitchFamily="2" charset="-122"/>
                <a:cs typeface="Times New Roman" panose="02020603050405020304" pitchFamily="18" charset="0"/>
              </a:endParaRPr>
            </a:p>
          </p:txBody>
        </p:sp>
        <p:sp>
          <p:nvSpPr>
            <p:cNvPr id="27" name="矩形 26"/>
            <p:cNvSpPr/>
            <p:nvPr/>
          </p:nvSpPr>
          <p:spPr>
            <a:xfrm>
              <a:off x="2560847" y="3448549"/>
              <a:ext cx="633671" cy="476844"/>
            </a:xfrm>
            <a:prstGeom prst="rect">
              <a:avLst/>
            </a:prstGeom>
            <a:solidFill>
              <a:srgbClr val="FF0000"/>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8" name="文本框 27"/>
            <p:cNvSpPr txBox="1"/>
            <p:nvPr/>
          </p:nvSpPr>
          <p:spPr>
            <a:xfrm>
              <a:off x="2769631" y="3516029"/>
              <a:ext cx="222794" cy="309754"/>
            </a:xfrm>
            <a:prstGeom prst="rect">
              <a:avLst/>
            </a:prstGeom>
            <a:noFill/>
          </p:spPr>
          <p:txBody>
            <a:bodyPr wrap="square" rtlCol="0">
              <a:spAutoFit/>
            </a:bodyPr>
            <a:lstStyle/>
            <a:p>
              <a:pPr algn="ctr"/>
              <a:r>
                <a:rPr lang="en-US" altLang="zh-CN" dirty="0" smtClean="0"/>
                <a:t>3</a:t>
              </a:r>
              <a:endParaRPr lang="zh-CN" altLang="en-US" dirty="0"/>
            </a:p>
          </p:txBody>
        </p:sp>
      </p:grpSp>
      <p:sp>
        <p:nvSpPr>
          <p:cNvPr id="29" name="矩形 28"/>
          <p:cNvSpPr/>
          <p:nvPr/>
        </p:nvSpPr>
        <p:spPr>
          <a:xfrm>
            <a:off x="827584" y="4083918"/>
            <a:ext cx="5344996" cy="418191"/>
          </a:xfrm>
          <a:prstGeom prst="rect">
            <a:avLst/>
          </a:prstGeom>
        </p:spPr>
        <p:txBody>
          <a:bodyPr wrap="square">
            <a:spAutoFit/>
          </a:bodyPr>
          <a:lstStyle/>
          <a:p>
            <a:pPr indent="267970">
              <a:lnSpc>
                <a:spcPct val="150000"/>
              </a:lnSpc>
            </a:pPr>
            <a:r>
              <a:rPr lang="en-US" altLang="zh-CN" sz="1600" b="1" dirty="0" smtClean="0">
                <a:latin typeface="微软雅黑" panose="020B0503020204020204" pitchFamily="34" charset="-122"/>
                <a:ea typeface="微软雅黑" panose="020B0503020204020204" pitchFamily="34" charset="-122"/>
              </a:rPr>
              <a:t>3</a:t>
            </a:r>
            <a:r>
              <a:rPr lang="zh-CN" altLang="zh-CN" sz="1600" b="1" dirty="0" smtClean="0">
                <a:latin typeface="微软雅黑" panose="020B0503020204020204" pitchFamily="34" charset="-122"/>
                <a:ea typeface="微软雅黑" panose="020B0503020204020204" pitchFamily="34" charset="-122"/>
              </a:rPr>
              <a:t>、</a:t>
            </a:r>
            <a:r>
              <a:rPr lang="zh-CN" altLang="en-US" sz="1600" b="1" dirty="0" smtClean="0">
                <a:latin typeface="微软雅黑" panose="020B0503020204020204" pitchFamily="34" charset="-122"/>
                <a:ea typeface="微软雅黑" panose="020B0503020204020204" pitchFamily="34" charset="-122"/>
              </a:rPr>
              <a:t>在做好服务党员，调动党员积极性上下功夫</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 xmlns:p14="http://schemas.microsoft.com/office/powerpoint/2010/main" val="1059335897"/>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wipe(left)">
                                      <p:cBhvr>
                                        <p:cTn id="11" dur="500"/>
                                        <p:tgtEl>
                                          <p:spTgt spid="54"/>
                                        </p:tgtEl>
                                      </p:cBhvr>
                                    </p:animEffect>
                                  </p:childTnLst>
                                </p:cTn>
                              </p:par>
                            </p:childTnLst>
                          </p:cTn>
                        </p:par>
                        <p:par>
                          <p:cTn id="12" fill="hold">
                            <p:stCondLst>
                              <p:cond delay="1000"/>
                            </p:stCondLst>
                            <p:childTnLst>
                              <p:par>
                                <p:cTn id="13" presetID="22" presetClass="entr" presetSubtype="1" fill="hold" grpId="0" nodeType="afterEffect" nodePh="1">
                                  <p:stCondLst>
                                    <p:cond delay="0"/>
                                  </p:stCondLst>
                                  <p:endCondLst>
                                    <p:cond evt="begin" delay="0">
                                      <p:tn val="13"/>
                                    </p:cond>
                                  </p:end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up)">
                                      <p:cBhvr>
                                        <p:cTn id="19" dur="500"/>
                                        <p:tgtEl>
                                          <p:spTgt spid="12"/>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up)">
                                      <p:cBhvr>
                                        <p:cTn id="27" dur="500"/>
                                        <p:tgtEl>
                                          <p:spTgt spid="14"/>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9" grpId="0"/>
      <p:bldP spid="54"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
          <p:cNvSpPr>
            <a:spLocks/>
          </p:cNvSpPr>
          <p:nvPr/>
        </p:nvSpPr>
        <p:spPr bwMode="auto">
          <a:xfrm>
            <a:off x="1035844" y="1177007"/>
            <a:ext cx="7072312" cy="3482975"/>
          </a:xfrm>
          <a:custGeom>
            <a:avLst/>
            <a:gdLst>
              <a:gd name="T0" fmla="*/ 97 w 9549"/>
              <a:gd name="T1" fmla="*/ 0 h 4700"/>
              <a:gd name="T2" fmla="*/ 9452 w 9549"/>
              <a:gd name="T3" fmla="*/ 0 h 4700"/>
              <a:gd name="T4" fmla="*/ 9549 w 9549"/>
              <a:gd name="T5" fmla="*/ 97 h 4700"/>
              <a:gd name="T6" fmla="*/ 9549 w 9549"/>
              <a:gd name="T7" fmla="*/ 4603 h 4700"/>
              <a:gd name="T8" fmla="*/ 9452 w 9549"/>
              <a:gd name="T9" fmla="*/ 4700 h 4700"/>
              <a:gd name="T10" fmla="*/ 97 w 9549"/>
              <a:gd name="T11" fmla="*/ 4700 h 4700"/>
              <a:gd name="T12" fmla="*/ 0 w 9549"/>
              <a:gd name="T13" fmla="*/ 4603 h 4700"/>
              <a:gd name="T14" fmla="*/ 0 w 9549"/>
              <a:gd name="T15" fmla="*/ 97 h 4700"/>
              <a:gd name="T16" fmla="*/ 97 w 9549"/>
              <a:gd name="T17" fmla="*/ 0 h 4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49" h="4700">
                <a:moveTo>
                  <a:pt x="97" y="0"/>
                </a:moveTo>
                <a:lnTo>
                  <a:pt x="9452" y="0"/>
                </a:lnTo>
                <a:cubicBezTo>
                  <a:pt x="9505" y="0"/>
                  <a:pt x="9549" y="43"/>
                  <a:pt x="9549" y="97"/>
                </a:cubicBezTo>
                <a:lnTo>
                  <a:pt x="9549" y="4603"/>
                </a:lnTo>
                <a:cubicBezTo>
                  <a:pt x="9549" y="4656"/>
                  <a:pt x="9505" y="4700"/>
                  <a:pt x="9452" y="4700"/>
                </a:cubicBezTo>
                <a:lnTo>
                  <a:pt x="97" y="4700"/>
                </a:lnTo>
                <a:cubicBezTo>
                  <a:pt x="44" y="4700"/>
                  <a:pt x="0" y="4656"/>
                  <a:pt x="0" y="4603"/>
                </a:cubicBezTo>
                <a:lnTo>
                  <a:pt x="0" y="97"/>
                </a:lnTo>
                <a:cubicBezTo>
                  <a:pt x="0" y="43"/>
                  <a:pt x="44" y="0"/>
                  <a:pt x="97" y="0"/>
                </a:cubicBezTo>
                <a:close/>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文本框 10"/>
          <p:cNvSpPr txBox="1">
            <a:spLocks noChangeArrowheads="1"/>
          </p:cNvSpPr>
          <p:nvPr/>
        </p:nvSpPr>
        <p:spPr bwMode="auto">
          <a:xfrm>
            <a:off x="971600" y="208664"/>
            <a:ext cx="7344816" cy="346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mn-ea"/>
                <a:ea typeface="+mn-ea"/>
              </a:rPr>
              <a:t>农村</a:t>
            </a:r>
            <a:r>
              <a:rPr lang="zh-CN" altLang="zh-CN" sz="1800" b="1" dirty="0">
                <a:latin typeface="+mn-ea"/>
                <a:ea typeface="+mn-ea"/>
              </a:rPr>
              <a:t>基层党建，践行的水平就在我们手</a:t>
            </a:r>
            <a:r>
              <a:rPr lang="zh-CN" altLang="zh-CN" sz="1800" b="1" dirty="0" smtClean="0">
                <a:latin typeface="+mn-ea"/>
                <a:ea typeface="+mn-ea"/>
              </a:rPr>
              <a:t>上</a:t>
            </a:r>
            <a:r>
              <a:rPr lang="en-US" altLang="zh-CN" sz="1200" kern="100" dirty="0" smtClean="0">
                <a:latin typeface="微软雅黑" panose="020B0503020204020204" pitchFamily="34" charset="-122"/>
                <a:ea typeface="微软雅黑" panose="020B0503020204020204" pitchFamily="34" charset="-122"/>
                <a:cs typeface="Times New Roman" panose="02020603050405020304" pitchFamily="18" charset="0"/>
              </a:rPr>
              <a:t>——</a:t>
            </a:r>
            <a:r>
              <a:rPr lang="zh-CN" altLang="zh-CN" dirty="0">
                <a:latin typeface="微软雅黑" panose="020B0503020204020204" pitchFamily="34" charset="-122"/>
                <a:ea typeface="微软雅黑" panose="020B0503020204020204" pitchFamily="34" charset="-122"/>
              </a:rPr>
              <a:t>紧紧抓住组织这个根本机制</a:t>
            </a:r>
            <a:endParaRPr lang="zh-CN" altLang="en-US" sz="1200" b="1" dirty="0">
              <a:latin typeface="微软雅黑" panose="020B0503020204020204" pitchFamily="34" charset="-122"/>
              <a:ea typeface="微软雅黑" panose="020B0503020204020204" pitchFamily="34" charset="-122"/>
              <a:cs typeface="+mn-ea"/>
              <a:sym typeface="+mn-lt"/>
            </a:endParaRPr>
          </a:p>
        </p:txBody>
      </p:sp>
      <p:sp>
        <p:nvSpPr>
          <p:cNvPr id="5" name="矩形 4"/>
          <p:cNvSpPr/>
          <p:nvPr/>
        </p:nvSpPr>
        <p:spPr>
          <a:xfrm>
            <a:off x="1187624" y="1432458"/>
            <a:ext cx="4134465" cy="307777"/>
          </a:xfrm>
          <a:prstGeom prst="rect">
            <a:avLst/>
          </a:prstGeom>
        </p:spPr>
        <p:txBody>
          <a:bodyPr wrap="none">
            <a:spAutoFit/>
          </a:bodyPr>
          <a:lstStyle/>
          <a:p>
            <a:r>
              <a:rPr lang="zh-CN" altLang="zh-CN" b="1"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第一，要进一步强化农村基层党组织的政治功能。</a:t>
            </a:r>
            <a:endParaRPr lang="zh-CN" altLang="en-US" b="1" dirty="0">
              <a:latin typeface="微软雅黑" panose="020B0503020204020204" pitchFamily="34" charset="-122"/>
              <a:ea typeface="微软雅黑" panose="020B0503020204020204" pitchFamily="34" charset="-122"/>
            </a:endParaRPr>
          </a:p>
        </p:txBody>
      </p:sp>
      <p:sp>
        <p:nvSpPr>
          <p:cNvPr id="6" name="矩形 5"/>
          <p:cNvSpPr/>
          <p:nvPr/>
        </p:nvSpPr>
        <p:spPr>
          <a:xfrm>
            <a:off x="1187624" y="2064414"/>
            <a:ext cx="6804756" cy="1823961"/>
          </a:xfrm>
          <a:prstGeom prst="rect">
            <a:avLst/>
          </a:prstGeom>
        </p:spPr>
        <p:txBody>
          <a:bodyPr wrap="square">
            <a:spAutoFit/>
          </a:bodyPr>
          <a:lstStyle/>
          <a:p>
            <a:pPr marL="285750" indent="-285750">
              <a:lnSpc>
                <a:spcPct val="150000"/>
              </a:lnSpc>
              <a:spcAft>
                <a:spcPts val="600"/>
              </a:spcAft>
              <a:buFont typeface="Wingdings" panose="05000000000000000000" pitchFamily="2" charset="2"/>
              <a:buChar char="l"/>
            </a:pPr>
            <a:r>
              <a:rPr lang="zh-CN" altLang="zh-CN"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农村基层党建最关键、最根本的要求始终把坚持领导地位、发挥领导</a:t>
            </a:r>
            <a:r>
              <a:rPr lang="zh-CN" altLang="zh-CN"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作用作为，</a:t>
            </a:r>
            <a:r>
              <a:rPr lang="zh-CN" altLang="zh-CN"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强化政治引领，加强统一</a:t>
            </a:r>
            <a:r>
              <a:rPr lang="zh-CN" altLang="zh-CN"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领导</a:t>
            </a:r>
            <a:r>
              <a:rPr lang="zh-CN" altLang="en-US"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endParaRPr lang="en-US" altLang="zh-CN"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marL="285750" indent="-285750">
              <a:lnSpc>
                <a:spcPct val="150000"/>
              </a:lnSpc>
              <a:spcAft>
                <a:spcPts val="600"/>
              </a:spcAft>
              <a:buFont typeface="Wingdings" panose="05000000000000000000" pitchFamily="2" charset="2"/>
              <a:buChar char="l"/>
            </a:pPr>
            <a:r>
              <a:rPr lang="zh-CN" altLang="zh-CN" dirty="0" smtClean="0">
                <a:latin typeface="微软雅黑" panose="020B0503020204020204" pitchFamily="34" charset="-122"/>
                <a:ea typeface="微软雅黑" panose="020B0503020204020204" pitchFamily="34" charset="-122"/>
              </a:rPr>
              <a:t>教育</a:t>
            </a:r>
            <a:r>
              <a:rPr lang="zh-CN" altLang="zh-CN" dirty="0">
                <a:latin typeface="微软雅黑" panose="020B0503020204020204" pitchFamily="34" charset="-122"/>
                <a:ea typeface="微软雅黑" panose="020B0503020204020204" pitchFamily="34" charset="-122"/>
              </a:rPr>
              <a:t>引导农村基层党员干部，牢固树立</a:t>
            </a:r>
            <a:r>
              <a:rPr lang="en-US" altLang="zh-CN" b="1" dirty="0">
                <a:solidFill>
                  <a:srgbClr val="FF0000"/>
                </a:solidFill>
                <a:latin typeface="微软雅黑" panose="020B0503020204020204" pitchFamily="34" charset="-122"/>
                <a:ea typeface="微软雅黑" panose="020B0503020204020204" pitchFamily="34" charset="-122"/>
              </a:rPr>
              <a:t>“</a:t>
            </a:r>
            <a:r>
              <a:rPr lang="zh-CN" altLang="zh-CN" b="1" dirty="0">
                <a:solidFill>
                  <a:srgbClr val="FF0000"/>
                </a:solidFill>
                <a:latin typeface="微软雅黑" panose="020B0503020204020204" pitchFamily="34" charset="-122"/>
                <a:ea typeface="微软雅黑" panose="020B0503020204020204" pitchFamily="34" charset="-122"/>
              </a:rPr>
              <a:t>四个意识</a:t>
            </a:r>
            <a:r>
              <a:rPr lang="en-US" altLang="zh-CN" b="1" dirty="0">
                <a:solidFill>
                  <a:srgbClr val="FF0000"/>
                </a:solidFill>
                <a:latin typeface="微软雅黑" panose="020B0503020204020204" pitchFamily="34" charset="-122"/>
                <a:ea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rPr>
              <a:t>，坚决维护以习近平同志为核心的党中央权威和集中统一领导</a:t>
            </a:r>
            <a:r>
              <a:rPr lang="zh-CN" altLang="zh-CN" dirty="0" smtClean="0">
                <a:latin typeface="微软雅黑" panose="020B0503020204020204" pitchFamily="34" charset="-122"/>
                <a:ea typeface="微软雅黑" panose="020B0503020204020204" pitchFamily="34" charset="-122"/>
              </a:rPr>
              <a:t>。</a:t>
            </a:r>
            <a:endParaRPr lang="en-US" altLang="zh-CN" dirty="0" smtClean="0">
              <a:latin typeface="微软雅黑" panose="020B0503020204020204" pitchFamily="34" charset="-122"/>
              <a:ea typeface="微软雅黑" panose="020B0503020204020204" pitchFamily="34" charset="-122"/>
            </a:endParaRPr>
          </a:p>
          <a:p>
            <a:pPr marL="285750" indent="-285750">
              <a:lnSpc>
                <a:spcPct val="150000"/>
              </a:lnSpc>
              <a:spcAft>
                <a:spcPts val="600"/>
              </a:spcAft>
              <a:buFont typeface="Wingdings" panose="05000000000000000000" pitchFamily="2" charset="2"/>
              <a:buChar char="l"/>
            </a:pPr>
            <a:r>
              <a:rPr lang="zh-CN" altLang="zh-CN" dirty="0" smtClean="0">
                <a:latin typeface="微软雅黑" panose="020B0503020204020204" pitchFamily="34" charset="-122"/>
                <a:ea typeface="微软雅黑" panose="020B0503020204020204" pitchFamily="34" charset="-122"/>
              </a:rPr>
              <a:t>广泛开展社会主义核心价值观宣传教育</a:t>
            </a:r>
            <a:r>
              <a:rPr lang="zh-CN" altLang="en-US" dirty="0" smtClean="0">
                <a:latin typeface="微软雅黑" panose="020B0503020204020204" pitchFamily="34" charset="-122"/>
                <a:ea typeface="微软雅黑" panose="020B0503020204020204" pitchFamily="34" charset="-122"/>
              </a:rPr>
              <a:t>。</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 xmlns:p14="http://schemas.microsoft.com/office/powerpoint/2010/main" val="2004860434"/>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 presetClass="entr" presetSubtype="8"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0-#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3" grpId="0"/>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文本框 10"/>
          <p:cNvSpPr txBox="1">
            <a:spLocks noChangeArrowheads="1"/>
          </p:cNvSpPr>
          <p:nvPr/>
        </p:nvSpPr>
        <p:spPr bwMode="auto">
          <a:xfrm>
            <a:off x="971600" y="208664"/>
            <a:ext cx="7344816" cy="346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mn-ea"/>
                <a:ea typeface="+mn-ea"/>
              </a:rPr>
              <a:t>农村</a:t>
            </a:r>
            <a:r>
              <a:rPr lang="zh-CN" altLang="zh-CN" sz="1800" b="1" dirty="0">
                <a:latin typeface="+mn-ea"/>
                <a:ea typeface="+mn-ea"/>
              </a:rPr>
              <a:t>基层党建，践行的水平就在我们手</a:t>
            </a:r>
            <a:r>
              <a:rPr lang="zh-CN" altLang="zh-CN" sz="1800" b="1" dirty="0" smtClean="0">
                <a:latin typeface="+mn-ea"/>
                <a:ea typeface="+mn-ea"/>
              </a:rPr>
              <a:t>上</a:t>
            </a:r>
            <a:r>
              <a:rPr lang="en-US" altLang="zh-CN" sz="1200" kern="100" dirty="0" smtClean="0">
                <a:latin typeface="微软雅黑" panose="020B0503020204020204" pitchFamily="34" charset="-122"/>
                <a:ea typeface="微软雅黑" panose="020B0503020204020204" pitchFamily="34" charset="-122"/>
                <a:cs typeface="Times New Roman" panose="02020603050405020304" pitchFamily="18" charset="0"/>
              </a:rPr>
              <a:t>——</a:t>
            </a:r>
            <a:r>
              <a:rPr lang="zh-CN" altLang="zh-CN" dirty="0">
                <a:latin typeface="微软雅黑" panose="020B0503020204020204" pitchFamily="34" charset="-122"/>
                <a:ea typeface="微软雅黑" panose="020B0503020204020204" pitchFamily="34" charset="-122"/>
              </a:rPr>
              <a:t>紧紧抓住组织这个根本机制</a:t>
            </a:r>
            <a:endParaRPr lang="zh-CN" altLang="en-US" sz="1200" b="1" dirty="0">
              <a:latin typeface="微软雅黑" panose="020B0503020204020204" pitchFamily="34" charset="-122"/>
              <a:ea typeface="微软雅黑" panose="020B0503020204020204" pitchFamily="34" charset="-122"/>
              <a:cs typeface="+mn-ea"/>
              <a:sym typeface="+mn-lt"/>
            </a:endParaRPr>
          </a:p>
        </p:txBody>
      </p:sp>
      <p:sp>
        <p:nvSpPr>
          <p:cNvPr id="5" name="矩形 4"/>
          <p:cNvSpPr/>
          <p:nvPr/>
        </p:nvSpPr>
        <p:spPr>
          <a:xfrm>
            <a:off x="755576" y="944563"/>
            <a:ext cx="4314001" cy="307777"/>
          </a:xfrm>
          <a:prstGeom prst="rect">
            <a:avLst/>
          </a:prstGeom>
        </p:spPr>
        <p:txBody>
          <a:bodyPr wrap="none">
            <a:spAutoFit/>
          </a:bodyPr>
          <a:lstStyle/>
          <a:p>
            <a:r>
              <a:rPr lang="zh-CN" altLang="zh-CN" b="1" dirty="0"/>
              <a:t>第二，要切实抓好农村基层党组织带头人队伍建设。</a:t>
            </a:r>
            <a:endParaRPr lang="zh-CN" altLang="en-US" b="1" dirty="0">
              <a:latin typeface="微软雅黑" panose="020B0503020204020204" pitchFamily="34" charset="-122"/>
              <a:ea typeface="微软雅黑" panose="020B0503020204020204" pitchFamily="34" charset="-122"/>
            </a:endParaRPr>
          </a:p>
        </p:txBody>
      </p:sp>
      <p:grpSp>
        <p:nvGrpSpPr>
          <p:cNvPr id="4" name="组合 3"/>
          <p:cNvGrpSpPr/>
          <p:nvPr/>
        </p:nvGrpSpPr>
        <p:grpSpPr>
          <a:xfrm>
            <a:off x="3173289" y="1804827"/>
            <a:ext cx="2629742" cy="2629741"/>
            <a:chOff x="2741241" y="1804827"/>
            <a:chExt cx="2629742" cy="2629741"/>
          </a:xfrm>
          <a:solidFill>
            <a:srgbClr val="FF0000"/>
          </a:solidFill>
        </p:grpSpPr>
        <p:sp>
          <p:nvSpPr>
            <p:cNvPr id="11" name="任意多边形 10"/>
            <p:cNvSpPr/>
            <p:nvPr/>
          </p:nvSpPr>
          <p:spPr>
            <a:xfrm>
              <a:off x="2741241" y="1804827"/>
              <a:ext cx="1285189" cy="1285189"/>
            </a:xfrm>
            <a:custGeom>
              <a:avLst/>
              <a:gdLst>
                <a:gd name="connsiteX0" fmla="*/ 0 w 1285189"/>
                <a:gd name="connsiteY0" fmla="*/ 1285189 h 1285189"/>
                <a:gd name="connsiteX1" fmla="*/ 1285189 w 1285189"/>
                <a:gd name="connsiteY1" fmla="*/ 0 h 1285189"/>
                <a:gd name="connsiteX2" fmla="*/ 1285189 w 1285189"/>
                <a:gd name="connsiteY2" fmla="*/ 1285189 h 1285189"/>
                <a:gd name="connsiteX3" fmla="*/ 0 w 1285189"/>
                <a:gd name="connsiteY3" fmla="*/ 1285189 h 1285189"/>
              </a:gdLst>
              <a:ahLst/>
              <a:cxnLst>
                <a:cxn ang="0">
                  <a:pos x="connsiteX0" y="connsiteY0"/>
                </a:cxn>
                <a:cxn ang="0">
                  <a:pos x="connsiteX1" y="connsiteY1"/>
                </a:cxn>
                <a:cxn ang="0">
                  <a:pos x="connsiteX2" y="connsiteY2"/>
                </a:cxn>
                <a:cxn ang="0">
                  <a:pos x="connsiteX3" y="connsiteY3"/>
                </a:cxn>
              </a:cxnLst>
              <a:rect l="l" t="t" r="r" b="b"/>
              <a:pathLst>
                <a:path w="1285189" h="1285189">
                  <a:moveTo>
                    <a:pt x="0" y="1285189"/>
                  </a:moveTo>
                  <a:cubicBezTo>
                    <a:pt x="0" y="575399"/>
                    <a:pt x="575399" y="0"/>
                    <a:pt x="1285189" y="0"/>
                  </a:cubicBezTo>
                  <a:lnTo>
                    <a:pt x="1285189" y="1285189"/>
                  </a:lnTo>
                  <a:lnTo>
                    <a:pt x="0" y="1285189"/>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25775" tIns="525775" rIns="149352" bIns="149352" numCol="1" spcCol="1270" anchor="ctr" anchorCtr="0">
              <a:noAutofit/>
            </a:bodyPr>
            <a:lstStyle/>
            <a:p>
              <a:pPr lvl="0" algn="ctr" defTabSz="933450">
                <a:lnSpc>
                  <a:spcPct val="90000"/>
                </a:lnSpc>
                <a:spcBef>
                  <a:spcPct val="0"/>
                </a:spcBef>
                <a:spcAft>
                  <a:spcPct val="35000"/>
                </a:spcAft>
              </a:pPr>
              <a:r>
                <a:rPr lang="zh-CN" altLang="zh-CN" sz="2400" b="1"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选</a:t>
              </a:r>
              <a:endParaRPr lang="zh-CN" altLang="en-US" sz="2100" b="1" kern="1200" dirty="0">
                <a:solidFill>
                  <a:schemeClr val="bg1"/>
                </a:solidFill>
                <a:latin typeface="微软雅黑" panose="020B0503020204020204" pitchFamily="34" charset="-122"/>
                <a:ea typeface="微软雅黑" panose="020B0503020204020204" pitchFamily="34" charset="-122"/>
              </a:endParaRPr>
            </a:p>
          </p:txBody>
        </p:sp>
        <p:sp>
          <p:nvSpPr>
            <p:cNvPr id="12" name="任意多边形 11"/>
            <p:cNvSpPr/>
            <p:nvPr/>
          </p:nvSpPr>
          <p:spPr>
            <a:xfrm>
              <a:off x="4085793" y="1804827"/>
              <a:ext cx="1285189" cy="1285189"/>
            </a:xfrm>
            <a:custGeom>
              <a:avLst/>
              <a:gdLst>
                <a:gd name="connsiteX0" fmla="*/ 0 w 1285189"/>
                <a:gd name="connsiteY0" fmla="*/ 1285189 h 1285189"/>
                <a:gd name="connsiteX1" fmla="*/ 1285189 w 1285189"/>
                <a:gd name="connsiteY1" fmla="*/ 0 h 1285189"/>
                <a:gd name="connsiteX2" fmla="*/ 1285189 w 1285189"/>
                <a:gd name="connsiteY2" fmla="*/ 1285189 h 1285189"/>
                <a:gd name="connsiteX3" fmla="*/ 0 w 1285189"/>
                <a:gd name="connsiteY3" fmla="*/ 1285189 h 1285189"/>
              </a:gdLst>
              <a:ahLst/>
              <a:cxnLst>
                <a:cxn ang="0">
                  <a:pos x="connsiteX0" y="connsiteY0"/>
                </a:cxn>
                <a:cxn ang="0">
                  <a:pos x="connsiteX1" y="connsiteY1"/>
                </a:cxn>
                <a:cxn ang="0">
                  <a:pos x="connsiteX2" y="connsiteY2"/>
                </a:cxn>
                <a:cxn ang="0">
                  <a:pos x="connsiteX3" y="connsiteY3"/>
                </a:cxn>
              </a:cxnLst>
              <a:rect l="l" t="t" r="r" b="b"/>
              <a:pathLst>
                <a:path w="1285189" h="1285189">
                  <a:moveTo>
                    <a:pt x="0" y="0"/>
                  </a:moveTo>
                  <a:cubicBezTo>
                    <a:pt x="709790" y="0"/>
                    <a:pt x="1285189" y="575399"/>
                    <a:pt x="1285189" y="1285189"/>
                  </a:cubicBezTo>
                  <a:lnTo>
                    <a:pt x="0" y="1285189"/>
                  </a:lnTo>
                  <a:lnTo>
                    <a:pt x="0" y="0"/>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9352" tIns="525775" rIns="525775" bIns="149352" numCol="1" spcCol="1270" anchor="ctr" anchorCtr="0">
              <a:noAutofit/>
            </a:bodyPr>
            <a:lstStyle/>
            <a:p>
              <a:pPr lvl="0" algn="ctr" defTabSz="933450">
                <a:lnSpc>
                  <a:spcPct val="90000"/>
                </a:lnSpc>
                <a:spcBef>
                  <a:spcPct val="0"/>
                </a:spcBef>
                <a:spcAft>
                  <a:spcPct val="35000"/>
                </a:spcAft>
              </a:pPr>
              <a:r>
                <a:rPr lang="zh-CN" altLang="zh-CN" sz="2400" b="1"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育</a:t>
              </a:r>
              <a:endParaRPr lang="zh-CN" altLang="en-US" sz="2100" b="1" kern="1200" dirty="0">
                <a:solidFill>
                  <a:schemeClr val="bg1"/>
                </a:solidFill>
                <a:latin typeface="微软雅黑" panose="020B0503020204020204" pitchFamily="34" charset="-122"/>
                <a:ea typeface="微软雅黑" panose="020B0503020204020204" pitchFamily="34" charset="-122"/>
              </a:endParaRPr>
            </a:p>
          </p:txBody>
        </p:sp>
        <p:sp>
          <p:nvSpPr>
            <p:cNvPr id="13" name="任意多边形 12"/>
            <p:cNvSpPr/>
            <p:nvPr/>
          </p:nvSpPr>
          <p:spPr>
            <a:xfrm rot="21600000">
              <a:off x="4085793" y="3149378"/>
              <a:ext cx="1285190" cy="1285190"/>
            </a:xfrm>
            <a:custGeom>
              <a:avLst/>
              <a:gdLst>
                <a:gd name="connsiteX0" fmla="*/ 0 w 1285189"/>
                <a:gd name="connsiteY0" fmla="*/ 1285189 h 1285189"/>
                <a:gd name="connsiteX1" fmla="*/ 1285189 w 1285189"/>
                <a:gd name="connsiteY1" fmla="*/ 0 h 1285189"/>
                <a:gd name="connsiteX2" fmla="*/ 1285189 w 1285189"/>
                <a:gd name="connsiteY2" fmla="*/ 1285189 h 1285189"/>
                <a:gd name="connsiteX3" fmla="*/ 0 w 1285189"/>
                <a:gd name="connsiteY3" fmla="*/ 1285189 h 1285189"/>
              </a:gdLst>
              <a:ahLst/>
              <a:cxnLst>
                <a:cxn ang="0">
                  <a:pos x="connsiteX0" y="connsiteY0"/>
                </a:cxn>
                <a:cxn ang="0">
                  <a:pos x="connsiteX1" y="connsiteY1"/>
                </a:cxn>
                <a:cxn ang="0">
                  <a:pos x="connsiteX2" y="connsiteY2"/>
                </a:cxn>
                <a:cxn ang="0">
                  <a:pos x="connsiteX3" y="connsiteY3"/>
                </a:cxn>
              </a:cxnLst>
              <a:rect l="l" t="t" r="r" b="b"/>
              <a:pathLst>
                <a:path w="1285189" h="1285189">
                  <a:moveTo>
                    <a:pt x="1285189" y="0"/>
                  </a:moveTo>
                  <a:cubicBezTo>
                    <a:pt x="1285189" y="709790"/>
                    <a:pt x="709790" y="1285189"/>
                    <a:pt x="0" y="1285189"/>
                  </a:cubicBezTo>
                  <a:lnTo>
                    <a:pt x="0" y="0"/>
                  </a:lnTo>
                  <a:lnTo>
                    <a:pt x="1285189" y="0"/>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9352" tIns="149352" rIns="525776" bIns="525775" numCol="1" spcCol="1270" anchor="ctr" anchorCtr="0">
              <a:noAutofit/>
            </a:bodyPr>
            <a:lstStyle/>
            <a:p>
              <a:pPr lvl="0" algn="ctr" defTabSz="933450">
                <a:lnSpc>
                  <a:spcPct val="90000"/>
                </a:lnSpc>
                <a:spcBef>
                  <a:spcPct val="0"/>
                </a:spcBef>
                <a:spcAft>
                  <a:spcPct val="35000"/>
                </a:spcAft>
              </a:pPr>
              <a:r>
                <a:rPr lang="zh-CN" altLang="zh-CN" sz="2400" b="1"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管</a:t>
              </a:r>
              <a:endParaRPr lang="zh-CN" altLang="en-US" sz="2100" b="1" kern="1200" dirty="0">
                <a:solidFill>
                  <a:schemeClr val="bg1"/>
                </a:solidFill>
                <a:latin typeface="微软雅黑" panose="020B0503020204020204" pitchFamily="34" charset="-122"/>
                <a:ea typeface="微软雅黑" panose="020B0503020204020204" pitchFamily="34" charset="-122"/>
              </a:endParaRPr>
            </a:p>
          </p:txBody>
        </p:sp>
        <p:sp>
          <p:nvSpPr>
            <p:cNvPr id="14" name="任意多边形 13"/>
            <p:cNvSpPr/>
            <p:nvPr/>
          </p:nvSpPr>
          <p:spPr>
            <a:xfrm rot="21600000">
              <a:off x="2741241" y="3149379"/>
              <a:ext cx="1285189" cy="1285189"/>
            </a:xfrm>
            <a:custGeom>
              <a:avLst/>
              <a:gdLst>
                <a:gd name="connsiteX0" fmla="*/ 0 w 1285189"/>
                <a:gd name="connsiteY0" fmla="*/ 1285189 h 1285189"/>
                <a:gd name="connsiteX1" fmla="*/ 1285189 w 1285189"/>
                <a:gd name="connsiteY1" fmla="*/ 0 h 1285189"/>
                <a:gd name="connsiteX2" fmla="*/ 1285189 w 1285189"/>
                <a:gd name="connsiteY2" fmla="*/ 1285189 h 1285189"/>
                <a:gd name="connsiteX3" fmla="*/ 0 w 1285189"/>
                <a:gd name="connsiteY3" fmla="*/ 1285189 h 1285189"/>
              </a:gdLst>
              <a:ahLst/>
              <a:cxnLst>
                <a:cxn ang="0">
                  <a:pos x="connsiteX0" y="connsiteY0"/>
                </a:cxn>
                <a:cxn ang="0">
                  <a:pos x="connsiteX1" y="connsiteY1"/>
                </a:cxn>
                <a:cxn ang="0">
                  <a:pos x="connsiteX2" y="connsiteY2"/>
                </a:cxn>
                <a:cxn ang="0">
                  <a:pos x="connsiteX3" y="connsiteY3"/>
                </a:cxn>
              </a:cxnLst>
              <a:rect l="l" t="t" r="r" b="b"/>
              <a:pathLst>
                <a:path w="1285189" h="1285189">
                  <a:moveTo>
                    <a:pt x="1285189" y="1285189"/>
                  </a:moveTo>
                  <a:cubicBezTo>
                    <a:pt x="575399" y="1285189"/>
                    <a:pt x="0" y="709790"/>
                    <a:pt x="0" y="0"/>
                  </a:cubicBezTo>
                  <a:lnTo>
                    <a:pt x="1285189" y="0"/>
                  </a:lnTo>
                  <a:lnTo>
                    <a:pt x="1285189" y="1285189"/>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25775" tIns="149352" rIns="149352" bIns="525775" numCol="1" spcCol="1270" anchor="ctr" anchorCtr="0">
              <a:noAutofit/>
            </a:bodyPr>
            <a:lstStyle/>
            <a:p>
              <a:pPr lvl="0" algn="ctr" defTabSz="933450">
                <a:lnSpc>
                  <a:spcPct val="90000"/>
                </a:lnSpc>
                <a:spcBef>
                  <a:spcPct val="0"/>
                </a:spcBef>
                <a:spcAft>
                  <a:spcPct val="35000"/>
                </a:spcAft>
              </a:pPr>
              <a:r>
                <a:rPr lang="zh-CN" altLang="zh-CN" sz="2400" b="1"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用</a:t>
              </a:r>
              <a:endParaRPr lang="zh-CN" altLang="en-US" sz="2100" b="1" kern="1200" dirty="0">
                <a:solidFill>
                  <a:schemeClr val="bg1"/>
                </a:solidFill>
                <a:latin typeface="微软雅黑" panose="020B0503020204020204" pitchFamily="34" charset="-122"/>
                <a:ea typeface="微软雅黑" panose="020B0503020204020204" pitchFamily="34" charset="-122"/>
              </a:endParaRPr>
            </a:p>
          </p:txBody>
        </p:sp>
        <p:sp>
          <p:nvSpPr>
            <p:cNvPr id="15" name="环形箭头 14"/>
            <p:cNvSpPr/>
            <p:nvPr/>
          </p:nvSpPr>
          <p:spPr>
            <a:xfrm>
              <a:off x="3834246" y="2852568"/>
              <a:ext cx="443731" cy="385853"/>
            </a:xfrm>
            <a:prstGeom prst="circularArrow">
              <a:avLst/>
            </a:prstGeom>
            <a:grpFill/>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16" name="环形箭头 15"/>
            <p:cNvSpPr/>
            <p:nvPr/>
          </p:nvSpPr>
          <p:spPr>
            <a:xfrm rot="10800000">
              <a:off x="3834246" y="3000973"/>
              <a:ext cx="443731" cy="385853"/>
            </a:xfrm>
            <a:prstGeom prst="circularArrow">
              <a:avLst/>
            </a:prstGeom>
            <a:grpFill/>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grpSp>
      <p:sp>
        <p:nvSpPr>
          <p:cNvPr id="18" name="圆角矩形 17"/>
          <p:cNvSpPr/>
          <p:nvPr/>
        </p:nvSpPr>
        <p:spPr>
          <a:xfrm>
            <a:off x="5364088" y="1758454"/>
            <a:ext cx="2952328" cy="104774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432000" rtlCol="0" anchor="ctr"/>
          <a:lstStyle/>
          <a:p>
            <a:pPr>
              <a:lnSpc>
                <a:spcPct val="150000"/>
              </a:lnSpc>
            </a:pPr>
            <a:r>
              <a:rPr lang="en-US"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r>
              <a:rPr lang="zh-CN"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育</a:t>
            </a:r>
            <a:r>
              <a:rPr lang="en-US"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r>
              <a:rPr lang="zh-CN"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就是要通过有针对性的培训，着力提升农村党支部书记的能力水平；</a:t>
            </a:r>
            <a:endParaRPr lang="zh-CN" altLang="en-US" dirty="0">
              <a:latin typeface="微软雅黑" panose="020B0503020204020204" pitchFamily="34" charset="-122"/>
              <a:ea typeface="微软雅黑" panose="020B0503020204020204" pitchFamily="34" charset="-122"/>
            </a:endParaRPr>
          </a:p>
        </p:txBody>
      </p:sp>
      <p:sp>
        <p:nvSpPr>
          <p:cNvPr id="20" name="圆角矩形 19"/>
          <p:cNvSpPr/>
          <p:nvPr/>
        </p:nvSpPr>
        <p:spPr>
          <a:xfrm>
            <a:off x="5364088" y="3463988"/>
            <a:ext cx="2952328" cy="104774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432000" rtlCol="0" anchor="ctr"/>
          <a:lstStyle/>
          <a:p>
            <a:pPr>
              <a:lnSpc>
                <a:spcPct val="150000"/>
              </a:lnSpc>
            </a:pPr>
            <a:r>
              <a:rPr lang="en-US"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r>
              <a:rPr lang="zh-CN"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管</a:t>
            </a:r>
            <a:r>
              <a:rPr lang="en-US"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r>
              <a:rPr lang="zh-CN"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就是健全责任清单、权力清单，加强对农村基层干部履职用权的监督管理；</a:t>
            </a:r>
            <a:endParaRPr lang="zh-CN" altLang="en-US" dirty="0">
              <a:latin typeface="微软雅黑" panose="020B0503020204020204" pitchFamily="34" charset="-122"/>
              <a:ea typeface="微软雅黑" panose="020B0503020204020204" pitchFamily="34" charset="-122"/>
            </a:endParaRPr>
          </a:p>
        </p:txBody>
      </p:sp>
      <p:sp>
        <p:nvSpPr>
          <p:cNvPr id="21" name="圆角矩形 20"/>
          <p:cNvSpPr/>
          <p:nvPr/>
        </p:nvSpPr>
        <p:spPr>
          <a:xfrm>
            <a:off x="755576" y="1753568"/>
            <a:ext cx="2952328" cy="104774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Ins="432000" rtlCol="0" anchor="ctr"/>
          <a:lstStyle/>
          <a:p>
            <a:pPr>
              <a:lnSpc>
                <a:spcPct val="150000"/>
              </a:lnSpc>
            </a:pPr>
            <a:r>
              <a:rPr lang="en-US"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r>
              <a:rPr lang="zh-CN"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选</a:t>
            </a:r>
            <a:r>
              <a:rPr lang="en-US"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r>
              <a:rPr lang="zh-CN"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就是要扩大选人用人视野，选好配强党支部书记；</a:t>
            </a:r>
            <a:endParaRPr lang="zh-CN" altLang="en-US" dirty="0">
              <a:latin typeface="微软雅黑" panose="020B0503020204020204" pitchFamily="34" charset="-122"/>
              <a:ea typeface="微软雅黑" panose="020B0503020204020204" pitchFamily="34" charset="-122"/>
            </a:endParaRPr>
          </a:p>
        </p:txBody>
      </p:sp>
      <p:sp>
        <p:nvSpPr>
          <p:cNvPr id="22" name="圆角矩形 21"/>
          <p:cNvSpPr/>
          <p:nvPr/>
        </p:nvSpPr>
        <p:spPr>
          <a:xfrm>
            <a:off x="755576" y="3463988"/>
            <a:ext cx="2952328" cy="104774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Ins="432000" rtlCol="0" anchor="ctr"/>
          <a:lstStyle/>
          <a:p>
            <a:pPr>
              <a:lnSpc>
                <a:spcPct val="150000"/>
              </a:lnSpc>
            </a:pPr>
            <a:r>
              <a:rPr lang="en-US"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r>
              <a:rPr lang="zh-CN"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用</a:t>
            </a:r>
            <a:r>
              <a:rPr lang="en-US"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r>
              <a:rPr lang="zh-CN"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就是要对农村党支部书记政治上激励、工作上支持、待遇上保证</a:t>
            </a:r>
            <a:r>
              <a:rPr lang="zh-CN" altLang="zh-CN"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 xmlns:p14="http://schemas.microsoft.com/office/powerpoint/2010/main" val="1422024673"/>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31"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1000" fill="hold"/>
                                        <p:tgtEl>
                                          <p:spTgt spid="4"/>
                                        </p:tgtEl>
                                        <p:attrNameLst>
                                          <p:attrName>ppt_w</p:attrName>
                                        </p:attrNameLst>
                                      </p:cBhvr>
                                      <p:tavLst>
                                        <p:tav tm="0">
                                          <p:val>
                                            <p:fltVal val="0"/>
                                          </p:val>
                                        </p:tav>
                                        <p:tav tm="100000">
                                          <p:val>
                                            <p:strVal val="#ppt_w"/>
                                          </p:val>
                                        </p:tav>
                                      </p:tavLst>
                                    </p:anim>
                                    <p:anim calcmode="lin" valueType="num">
                                      <p:cBhvr>
                                        <p:cTn id="17" dur="1000" fill="hold"/>
                                        <p:tgtEl>
                                          <p:spTgt spid="4"/>
                                        </p:tgtEl>
                                        <p:attrNameLst>
                                          <p:attrName>ppt_h</p:attrName>
                                        </p:attrNameLst>
                                      </p:cBhvr>
                                      <p:tavLst>
                                        <p:tav tm="0">
                                          <p:val>
                                            <p:fltVal val="0"/>
                                          </p:val>
                                        </p:tav>
                                        <p:tav tm="100000">
                                          <p:val>
                                            <p:strVal val="#ppt_h"/>
                                          </p:val>
                                        </p:tav>
                                      </p:tavLst>
                                    </p:anim>
                                    <p:anim calcmode="lin" valueType="num">
                                      <p:cBhvr>
                                        <p:cTn id="18" dur="1000" fill="hold"/>
                                        <p:tgtEl>
                                          <p:spTgt spid="4"/>
                                        </p:tgtEl>
                                        <p:attrNameLst>
                                          <p:attrName>style.rotation</p:attrName>
                                        </p:attrNameLst>
                                      </p:cBhvr>
                                      <p:tavLst>
                                        <p:tav tm="0">
                                          <p:val>
                                            <p:fltVal val="90"/>
                                          </p:val>
                                        </p:tav>
                                        <p:tav tm="100000">
                                          <p:val>
                                            <p:fltVal val="0"/>
                                          </p:val>
                                        </p:tav>
                                      </p:tavLst>
                                    </p:anim>
                                    <p:animEffect transition="in" filter="fade">
                                      <p:cBhvr>
                                        <p:cTn id="19" dur="1000"/>
                                        <p:tgtEl>
                                          <p:spTgt spid="4"/>
                                        </p:tgtEl>
                                      </p:cBhvr>
                                    </p:animEffect>
                                  </p:childTnLst>
                                </p:cTn>
                              </p:par>
                              <p:par>
                                <p:cTn id="20" presetID="31"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1000" fill="hold"/>
                                        <p:tgtEl>
                                          <p:spTgt spid="18"/>
                                        </p:tgtEl>
                                        <p:attrNameLst>
                                          <p:attrName>ppt_w</p:attrName>
                                        </p:attrNameLst>
                                      </p:cBhvr>
                                      <p:tavLst>
                                        <p:tav tm="0">
                                          <p:val>
                                            <p:fltVal val="0"/>
                                          </p:val>
                                        </p:tav>
                                        <p:tav tm="100000">
                                          <p:val>
                                            <p:strVal val="#ppt_w"/>
                                          </p:val>
                                        </p:tav>
                                      </p:tavLst>
                                    </p:anim>
                                    <p:anim calcmode="lin" valueType="num">
                                      <p:cBhvr>
                                        <p:cTn id="23" dur="1000" fill="hold"/>
                                        <p:tgtEl>
                                          <p:spTgt spid="18"/>
                                        </p:tgtEl>
                                        <p:attrNameLst>
                                          <p:attrName>ppt_h</p:attrName>
                                        </p:attrNameLst>
                                      </p:cBhvr>
                                      <p:tavLst>
                                        <p:tav tm="0">
                                          <p:val>
                                            <p:fltVal val="0"/>
                                          </p:val>
                                        </p:tav>
                                        <p:tav tm="100000">
                                          <p:val>
                                            <p:strVal val="#ppt_h"/>
                                          </p:val>
                                        </p:tav>
                                      </p:tavLst>
                                    </p:anim>
                                    <p:anim calcmode="lin" valueType="num">
                                      <p:cBhvr>
                                        <p:cTn id="24" dur="1000" fill="hold"/>
                                        <p:tgtEl>
                                          <p:spTgt spid="18"/>
                                        </p:tgtEl>
                                        <p:attrNameLst>
                                          <p:attrName>style.rotation</p:attrName>
                                        </p:attrNameLst>
                                      </p:cBhvr>
                                      <p:tavLst>
                                        <p:tav tm="0">
                                          <p:val>
                                            <p:fltVal val="90"/>
                                          </p:val>
                                        </p:tav>
                                        <p:tav tm="100000">
                                          <p:val>
                                            <p:fltVal val="0"/>
                                          </p:val>
                                        </p:tav>
                                      </p:tavLst>
                                    </p:anim>
                                    <p:animEffect transition="in" filter="fade">
                                      <p:cBhvr>
                                        <p:cTn id="25" dur="1000"/>
                                        <p:tgtEl>
                                          <p:spTgt spid="18"/>
                                        </p:tgtEl>
                                      </p:cBhvr>
                                    </p:animEffect>
                                  </p:childTnLst>
                                </p:cTn>
                              </p:par>
                              <p:par>
                                <p:cTn id="26" presetID="31" presetClass="entr" presetSubtype="0"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1000" fill="hold"/>
                                        <p:tgtEl>
                                          <p:spTgt spid="20"/>
                                        </p:tgtEl>
                                        <p:attrNameLst>
                                          <p:attrName>ppt_w</p:attrName>
                                        </p:attrNameLst>
                                      </p:cBhvr>
                                      <p:tavLst>
                                        <p:tav tm="0">
                                          <p:val>
                                            <p:fltVal val="0"/>
                                          </p:val>
                                        </p:tav>
                                        <p:tav tm="100000">
                                          <p:val>
                                            <p:strVal val="#ppt_w"/>
                                          </p:val>
                                        </p:tav>
                                      </p:tavLst>
                                    </p:anim>
                                    <p:anim calcmode="lin" valueType="num">
                                      <p:cBhvr>
                                        <p:cTn id="29" dur="1000" fill="hold"/>
                                        <p:tgtEl>
                                          <p:spTgt spid="20"/>
                                        </p:tgtEl>
                                        <p:attrNameLst>
                                          <p:attrName>ppt_h</p:attrName>
                                        </p:attrNameLst>
                                      </p:cBhvr>
                                      <p:tavLst>
                                        <p:tav tm="0">
                                          <p:val>
                                            <p:fltVal val="0"/>
                                          </p:val>
                                        </p:tav>
                                        <p:tav tm="100000">
                                          <p:val>
                                            <p:strVal val="#ppt_h"/>
                                          </p:val>
                                        </p:tav>
                                      </p:tavLst>
                                    </p:anim>
                                    <p:anim calcmode="lin" valueType="num">
                                      <p:cBhvr>
                                        <p:cTn id="30" dur="1000" fill="hold"/>
                                        <p:tgtEl>
                                          <p:spTgt spid="20"/>
                                        </p:tgtEl>
                                        <p:attrNameLst>
                                          <p:attrName>style.rotation</p:attrName>
                                        </p:attrNameLst>
                                      </p:cBhvr>
                                      <p:tavLst>
                                        <p:tav tm="0">
                                          <p:val>
                                            <p:fltVal val="90"/>
                                          </p:val>
                                        </p:tav>
                                        <p:tav tm="100000">
                                          <p:val>
                                            <p:fltVal val="0"/>
                                          </p:val>
                                        </p:tav>
                                      </p:tavLst>
                                    </p:anim>
                                    <p:animEffect transition="in" filter="fade">
                                      <p:cBhvr>
                                        <p:cTn id="31" dur="1000"/>
                                        <p:tgtEl>
                                          <p:spTgt spid="20"/>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p:cTn id="34" dur="1000" fill="hold"/>
                                        <p:tgtEl>
                                          <p:spTgt spid="21"/>
                                        </p:tgtEl>
                                        <p:attrNameLst>
                                          <p:attrName>ppt_w</p:attrName>
                                        </p:attrNameLst>
                                      </p:cBhvr>
                                      <p:tavLst>
                                        <p:tav tm="0">
                                          <p:val>
                                            <p:fltVal val="0"/>
                                          </p:val>
                                        </p:tav>
                                        <p:tav tm="100000">
                                          <p:val>
                                            <p:strVal val="#ppt_w"/>
                                          </p:val>
                                        </p:tav>
                                      </p:tavLst>
                                    </p:anim>
                                    <p:anim calcmode="lin" valueType="num">
                                      <p:cBhvr>
                                        <p:cTn id="35" dur="1000" fill="hold"/>
                                        <p:tgtEl>
                                          <p:spTgt spid="21"/>
                                        </p:tgtEl>
                                        <p:attrNameLst>
                                          <p:attrName>ppt_h</p:attrName>
                                        </p:attrNameLst>
                                      </p:cBhvr>
                                      <p:tavLst>
                                        <p:tav tm="0">
                                          <p:val>
                                            <p:fltVal val="0"/>
                                          </p:val>
                                        </p:tav>
                                        <p:tav tm="100000">
                                          <p:val>
                                            <p:strVal val="#ppt_h"/>
                                          </p:val>
                                        </p:tav>
                                      </p:tavLst>
                                    </p:anim>
                                    <p:anim calcmode="lin" valueType="num">
                                      <p:cBhvr>
                                        <p:cTn id="36" dur="1000" fill="hold"/>
                                        <p:tgtEl>
                                          <p:spTgt spid="21"/>
                                        </p:tgtEl>
                                        <p:attrNameLst>
                                          <p:attrName>style.rotation</p:attrName>
                                        </p:attrNameLst>
                                      </p:cBhvr>
                                      <p:tavLst>
                                        <p:tav tm="0">
                                          <p:val>
                                            <p:fltVal val="90"/>
                                          </p:val>
                                        </p:tav>
                                        <p:tav tm="100000">
                                          <p:val>
                                            <p:fltVal val="0"/>
                                          </p:val>
                                        </p:tav>
                                      </p:tavLst>
                                    </p:anim>
                                    <p:animEffect transition="in" filter="fade">
                                      <p:cBhvr>
                                        <p:cTn id="37" dur="1000"/>
                                        <p:tgtEl>
                                          <p:spTgt spid="21"/>
                                        </p:tgtEl>
                                      </p:cBhvr>
                                    </p:animEffect>
                                  </p:childTnLst>
                                </p:cTn>
                              </p:par>
                              <p:par>
                                <p:cTn id="38" presetID="31" presetClass="entr" presetSubtype="0"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p:cTn id="40" dur="1000" fill="hold"/>
                                        <p:tgtEl>
                                          <p:spTgt spid="22"/>
                                        </p:tgtEl>
                                        <p:attrNameLst>
                                          <p:attrName>ppt_w</p:attrName>
                                        </p:attrNameLst>
                                      </p:cBhvr>
                                      <p:tavLst>
                                        <p:tav tm="0">
                                          <p:val>
                                            <p:fltVal val="0"/>
                                          </p:val>
                                        </p:tav>
                                        <p:tav tm="100000">
                                          <p:val>
                                            <p:strVal val="#ppt_w"/>
                                          </p:val>
                                        </p:tav>
                                      </p:tavLst>
                                    </p:anim>
                                    <p:anim calcmode="lin" valueType="num">
                                      <p:cBhvr>
                                        <p:cTn id="41" dur="1000" fill="hold"/>
                                        <p:tgtEl>
                                          <p:spTgt spid="22"/>
                                        </p:tgtEl>
                                        <p:attrNameLst>
                                          <p:attrName>ppt_h</p:attrName>
                                        </p:attrNameLst>
                                      </p:cBhvr>
                                      <p:tavLst>
                                        <p:tav tm="0">
                                          <p:val>
                                            <p:fltVal val="0"/>
                                          </p:val>
                                        </p:tav>
                                        <p:tav tm="100000">
                                          <p:val>
                                            <p:strVal val="#ppt_h"/>
                                          </p:val>
                                        </p:tav>
                                      </p:tavLst>
                                    </p:anim>
                                    <p:anim calcmode="lin" valueType="num">
                                      <p:cBhvr>
                                        <p:cTn id="42" dur="1000" fill="hold"/>
                                        <p:tgtEl>
                                          <p:spTgt spid="22"/>
                                        </p:tgtEl>
                                        <p:attrNameLst>
                                          <p:attrName>style.rotation</p:attrName>
                                        </p:attrNameLst>
                                      </p:cBhvr>
                                      <p:tavLst>
                                        <p:tav tm="0">
                                          <p:val>
                                            <p:fltVal val="90"/>
                                          </p:val>
                                        </p:tav>
                                        <p:tav tm="100000">
                                          <p:val>
                                            <p:fltVal val="0"/>
                                          </p:val>
                                        </p:tav>
                                      </p:tavLst>
                                    </p:anim>
                                    <p:animEffect transition="in" filter="fade">
                                      <p:cBhvr>
                                        <p:cTn id="43"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5" grpId="0"/>
      <p:bldP spid="18" grpId="0" animBg="1"/>
      <p:bldP spid="20" grpId="0" animBg="1"/>
      <p:bldP spid="21" grpId="0" animBg="1"/>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文本框 10"/>
          <p:cNvSpPr txBox="1">
            <a:spLocks noChangeArrowheads="1"/>
          </p:cNvSpPr>
          <p:nvPr/>
        </p:nvSpPr>
        <p:spPr bwMode="auto">
          <a:xfrm>
            <a:off x="971600" y="208664"/>
            <a:ext cx="7344816" cy="346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mn-ea"/>
                <a:ea typeface="+mn-ea"/>
              </a:rPr>
              <a:t>农村</a:t>
            </a:r>
            <a:r>
              <a:rPr lang="zh-CN" altLang="zh-CN" sz="1800" b="1" dirty="0">
                <a:latin typeface="+mn-ea"/>
                <a:ea typeface="+mn-ea"/>
              </a:rPr>
              <a:t>基层党建，践行的水平就在我们手</a:t>
            </a:r>
            <a:r>
              <a:rPr lang="zh-CN" altLang="zh-CN" sz="1800" b="1" dirty="0" smtClean="0">
                <a:latin typeface="+mn-ea"/>
                <a:ea typeface="+mn-ea"/>
              </a:rPr>
              <a:t>上</a:t>
            </a:r>
            <a:r>
              <a:rPr lang="en-US" altLang="zh-CN" sz="1200" kern="100" dirty="0" smtClean="0">
                <a:latin typeface="微软雅黑" panose="020B0503020204020204" pitchFamily="34" charset="-122"/>
                <a:ea typeface="微软雅黑" panose="020B0503020204020204" pitchFamily="34" charset="-122"/>
                <a:cs typeface="Times New Roman" panose="02020603050405020304" pitchFamily="18" charset="0"/>
              </a:rPr>
              <a:t>——</a:t>
            </a:r>
            <a:r>
              <a:rPr lang="zh-CN" altLang="zh-CN" dirty="0">
                <a:latin typeface="微软雅黑" panose="020B0503020204020204" pitchFamily="34" charset="-122"/>
                <a:ea typeface="微软雅黑" panose="020B0503020204020204" pitchFamily="34" charset="-122"/>
              </a:rPr>
              <a:t>紧紧抓住组织这个根本机制</a:t>
            </a:r>
            <a:endParaRPr lang="zh-CN" altLang="en-US" sz="1200" b="1" dirty="0">
              <a:latin typeface="微软雅黑" panose="020B0503020204020204" pitchFamily="34" charset="-122"/>
              <a:ea typeface="微软雅黑" panose="020B0503020204020204" pitchFamily="34" charset="-122"/>
              <a:cs typeface="+mn-ea"/>
              <a:sym typeface="+mn-lt"/>
            </a:endParaRPr>
          </a:p>
        </p:txBody>
      </p:sp>
      <p:sp>
        <p:nvSpPr>
          <p:cNvPr id="5" name="矩形 4"/>
          <p:cNvSpPr/>
          <p:nvPr/>
        </p:nvSpPr>
        <p:spPr>
          <a:xfrm>
            <a:off x="837418" y="1131590"/>
            <a:ext cx="3416320" cy="307777"/>
          </a:xfrm>
          <a:prstGeom prst="rect">
            <a:avLst/>
          </a:prstGeom>
        </p:spPr>
        <p:txBody>
          <a:bodyPr wrap="none">
            <a:spAutoFit/>
          </a:bodyPr>
          <a:lstStyle/>
          <a:p>
            <a:r>
              <a:rPr lang="zh-CN" altLang="zh-CN" b="1"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第三、要不断健全村党支部政治生活</a:t>
            </a:r>
            <a:r>
              <a:rPr lang="zh-CN" altLang="zh-CN" b="1"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制度</a:t>
            </a:r>
            <a:endParaRPr lang="zh-CN" altLang="zh-CN" b="1" kern="100" dirty="0">
              <a:latin typeface="微软雅黑" panose="020B0503020204020204" pitchFamily="34" charset="-122"/>
              <a:ea typeface="微软雅黑" panose="020B0503020204020204" pitchFamily="34" charset="-122"/>
              <a:cs typeface="Times New Roman" panose="02020603050405020304" pitchFamily="18" charset="0"/>
            </a:endParaRPr>
          </a:p>
        </p:txBody>
      </p:sp>
      <p:graphicFrame>
        <p:nvGraphicFramePr>
          <p:cNvPr id="4" name="图示 3"/>
          <p:cNvGraphicFramePr/>
          <p:nvPr>
            <p:extLst>
              <p:ext uri="{D42A27DB-BD31-4B8C-83A1-F6EECF244321}">
                <p14:modId xmlns="" xmlns:p14="http://schemas.microsoft.com/office/powerpoint/2010/main" val="3659336850"/>
              </p:ext>
            </p:extLst>
          </p:nvPr>
        </p:nvGraphicFramePr>
        <p:xfrm>
          <a:off x="323528" y="1839290"/>
          <a:ext cx="4065576" cy="28083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8" name="直接连接符 7"/>
          <p:cNvCxnSpPr/>
          <p:nvPr/>
        </p:nvCxnSpPr>
        <p:spPr>
          <a:xfrm>
            <a:off x="4245088" y="1839290"/>
            <a:ext cx="0" cy="2808312"/>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图片 8"/>
          <p:cNvPicPr>
            <a:picLocks noChangeAspect="1"/>
          </p:cNvPicPr>
          <p:nvPr/>
        </p:nvPicPr>
        <p:blipFill>
          <a:blip r:embed="rId8" cstate="print">
            <a:extLst>
              <a:ext uri="{28A0092B-C50C-407E-A947-70E740481C1C}">
                <a14:useLocalDpi xmlns="" xmlns:a14="http://schemas.microsoft.com/office/drawing/2010/main" val="0"/>
              </a:ext>
            </a:extLst>
          </a:blip>
          <a:stretch>
            <a:fillRect/>
          </a:stretch>
        </p:blipFill>
        <p:spPr>
          <a:xfrm>
            <a:off x="4613623" y="1808674"/>
            <a:ext cx="3951945" cy="2838928"/>
          </a:xfrm>
          <a:prstGeom prst="rect">
            <a:avLst/>
          </a:prstGeom>
        </p:spPr>
      </p:pic>
    </p:spTree>
    <p:extLst>
      <p:ext uri="{BB962C8B-B14F-4D97-AF65-F5344CB8AC3E}">
        <p14:creationId xmlns="" xmlns:p14="http://schemas.microsoft.com/office/powerpoint/2010/main" val="53948689"/>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graphicEl>
                                              <a:dgm id="{2F12BB90-31BD-4BF3-A747-A623CFA5F926}"/>
                                            </p:graphicEl>
                                          </p:spTgt>
                                        </p:tgtEl>
                                        <p:attrNameLst>
                                          <p:attrName>style.visibility</p:attrName>
                                        </p:attrNameLst>
                                      </p:cBhvr>
                                      <p:to>
                                        <p:strVal val="visible"/>
                                      </p:to>
                                    </p:set>
                                    <p:animEffect transition="in" filter="wipe(left)">
                                      <p:cBhvr>
                                        <p:cTn id="15" dur="500"/>
                                        <p:tgtEl>
                                          <p:spTgt spid="4">
                                            <p:graphicEl>
                                              <a:dgm id="{2F12BB90-31BD-4BF3-A747-A623CFA5F926}"/>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
                                            <p:graphicEl>
                                              <a:dgm id="{E4871D8F-48AF-42BE-B8A5-0E3C31D6AE2D}"/>
                                            </p:graphicEl>
                                          </p:spTgt>
                                        </p:tgtEl>
                                        <p:attrNameLst>
                                          <p:attrName>style.visibility</p:attrName>
                                        </p:attrNameLst>
                                      </p:cBhvr>
                                      <p:to>
                                        <p:strVal val="visible"/>
                                      </p:to>
                                    </p:set>
                                    <p:animEffect transition="in" filter="wipe(left)">
                                      <p:cBhvr>
                                        <p:cTn id="19" dur="500"/>
                                        <p:tgtEl>
                                          <p:spTgt spid="4">
                                            <p:graphicEl>
                                              <a:dgm id="{E4871D8F-48AF-42BE-B8A5-0E3C31D6AE2D}"/>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
                                            <p:graphicEl>
                                              <a:dgm id="{DCB9E932-23AF-44A9-86D7-4B80F7D5A204}"/>
                                            </p:graphicEl>
                                          </p:spTgt>
                                        </p:tgtEl>
                                        <p:attrNameLst>
                                          <p:attrName>style.visibility</p:attrName>
                                        </p:attrNameLst>
                                      </p:cBhvr>
                                      <p:to>
                                        <p:strVal val="visible"/>
                                      </p:to>
                                    </p:set>
                                    <p:animEffect transition="in" filter="wipe(left)">
                                      <p:cBhvr>
                                        <p:cTn id="23" dur="500"/>
                                        <p:tgtEl>
                                          <p:spTgt spid="4">
                                            <p:graphicEl>
                                              <a:dgm id="{DCB9E932-23AF-44A9-86D7-4B80F7D5A204}"/>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4">
                                            <p:graphicEl>
                                              <a:dgm id="{91DEFD0A-7CF3-41C9-A037-50468B30113F}"/>
                                            </p:graphicEl>
                                          </p:spTgt>
                                        </p:tgtEl>
                                        <p:attrNameLst>
                                          <p:attrName>style.visibility</p:attrName>
                                        </p:attrNameLst>
                                      </p:cBhvr>
                                      <p:to>
                                        <p:strVal val="visible"/>
                                      </p:to>
                                    </p:set>
                                    <p:animEffect transition="in" filter="wipe(left)">
                                      <p:cBhvr>
                                        <p:cTn id="27" dur="500"/>
                                        <p:tgtEl>
                                          <p:spTgt spid="4">
                                            <p:graphicEl>
                                              <a:dgm id="{91DEFD0A-7CF3-41C9-A037-50468B30113F}"/>
                                            </p:graphicEl>
                                          </p:spTgt>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4">
                                            <p:graphicEl>
                                              <a:dgm id="{BC733891-49D8-4232-8FDC-BBF05A49F471}"/>
                                            </p:graphicEl>
                                          </p:spTgt>
                                        </p:tgtEl>
                                        <p:attrNameLst>
                                          <p:attrName>style.visibility</p:attrName>
                                        </p:attrNameLst>
                                      </p:cBhvr>
                                      <p:to>
                                        <p:strVal val="visible"/>
                                      </p:to>
                                    </p:set>
                                    <p:animEffect transition="in" filter="wipe(left)">
                                      <p:cBhvr>
                                        <p:cTn id="31" dur="500"/>
                                        <p:tgtEl>
                                          <p:spTgt spid="4">
                                            <p:graphicEl>
                                              <a:dgm id="{BC733891-49D8-4232-8FDC-BBF05A49F471}"/>
                                            </p:graphicEl>
                                          </p:spTgt>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4">
                                            <p:graphicEl>
                                              <a:dgm id="{9E99DA9D-652F-4D0B-B735-E350DAE0868E}"/>
                                            </p:graphicEl>
                                          </p:spTgt>
                                        </p:tgtEl>
                                        <p:attrNameLst>
                                          <p:attrName>style.visibility</p:attrName>
                                        </p:attrNameLst>
                                      </p:cBhvr>
                                      <p:to>
                                        <p:strVal val="visible"/>
                                      </p:to>
                                    </p:set>
                                    <p:animEffect transition="in" filter="wipe(left)">
                                      <p:cBhvr>
                                        <p:cTn id="35" dur="500"/>
                                        <p:tgtEl>
                                          <p:spTgt spid="4">
                                            <p:graphicEl>
                                              <a:dgm id="{9E99DA9D-652F-4D0B-B735-E350DAE0868E}"/>
                                            </p:graphicEl>
                                          </p:spTgt>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4">
                                            <p:graphicEl>
                                              <a:dgm id="{CBE0A445-81D5-45C1-B123-288EB0FD710A}"/>
                                            </p:graphicEl>
                                          </p:spTgt>
                                        </p:tgtEl>
                                        <p:attrNameLst>
                                          <p:attrName>style.visibility</p:attrName>
                                        </p:attrNameLst>
                                      </p:cBhvr>
                                      <p:to>
                                        <p:strVal val="visible"/>
                                      </p:to>
                                    </p:set>
                                    <p:animEffect transition="in" filter="wipe(left)">
                                      <p:cBhvr>
                                        <p:cTn id="39" dur="500"/>
                                        <p:tgtEl>
                                          <p:spTgt spid="4">
                                            <p:graphicEl>
                                              <a:dgm id="{CBE0A445-81D5-45C1-B123-288EB0FD710A}"/>
                                            </p:graphicEl>
                                          </p:spTgt>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4">
                                            <p:graphicEl>
                                              <a:dgm id="{729F19EB-9945-41C4-95E1-7832BB6FFE9A}"/>
                                            </p:graphicEl>
                                          </p:spTgt>
                                        </p:tgtEl>
                                        <p:attrNameLst>
                                          <p:attrName>style.visibility</p:attrName>
                                        </p:attrNameLst>
                                      </p:cBhvr>
                                      <p:to>
                                        <p:strVal val="visible"/>
                                      </p:to>
                                    </p:set>
                                    <p:animEffect transition="in" filter="wipe(left)">
                                      <p:cBhvr>
                                        <p:cTn id="43" dur="500"/>
                                        <p:tgtEl>
                                          <p:spTgt spid="4">
                                            <p:graphicEl>
                                              <a:dgm id="{729F19EB-9945-41C4-95E1-7832BB6FFE9A}"/>
                                            </p:graphicEl>
                                          </p:spTgt>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4">
                                            <p:graphicEl>
                                              <a:dgm id="{26F9A14E-B432-4AFB-B46D-0DD74FD51192}"/>
                                            </p:graphicEl>
                                          </p:spTgt>
                                        </p:tgtEl>
                                        <p:attrNameLst>
                                          <p:attrName>style.visibility</p:attrName>
                                        </p:attrNameLst>
                                      </p:cBhvr>
                                      <p:to>
                                        <p:strVal val="visible"/>
                                      </p:to>
                                    </p:set>
                                    <p:animEffect transition="in" filter="wipe(left)">
                                      <p:cBhvr>
                                        <p:cTn id="47" dur="500"/>
                                        <p:tgtEl>
                                          <p:spTgt spid="4">
                                            <p:graphicEl>
                                              <a:dgm id="{26F9A14E-B432-4AFB-B46D-0DD74FD51192}"/>
                                            </p:graphicEl>
                                          </p:spTgt>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4">
                                            <p:graphicEl>
                                              <a:dgm id="{DE5155C4-150D-45C4-A510-B05B0AC140F9}"/>
                                            </p:graphicEl>
                                          </p:spTgt>
                                        </p:tgtEl>
                                        <p:attrNameLst>
                                          <p:attrName>style.visibility</p:attrName>
                                        </p:attrNameLst>
                                      </p:cBhvr>
                                      <p:to>
                                        <p:strVal val="visible"/>
                                      </p:to>
                                    </p:set>
                                    <p:animEffect transition="in" filter="wipe(left)">
                                      <p:cBhvr>
                                        <p:cTn id="51" dur="500"/>
                                        <p:tgtEl>
                                          <p:spTgt spid="4">
                                            <p:graphicEl>
                                              <a:dgm id="{DE5155C4-150D-45C4-A510-B05B0AC140F9}"/>
                                            </p:graphicEl>
                                          </p:spTgt>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4">
                                            <p:graphicEl>
                                              <a:dgm id="{A4157CF6-9332-4AAA-A0A5-CA984BFD6F72}"/>
                                            </p:graphicEl>
                                          </p:spTgt>
                                        </p:tgtEl>
                                        <p:attrNameLst>
                                          <p:attrName>style.visibility</p:attrName>
                                        </p:attrNameLst>
                                      </p:cBhvr>
                                      <p:to>
                                        <p:strVal val="visible"/>
                                      </p:to>
                                    </p:set>
                                    <p:animEffect transition="in" filter="wipe(left)">
                                      <p:cBhvr>
                                        <p:cTn id="55" dur="500"/>
                                        <p:tgtEl>
                                          <p:spTgt spid="4">
                                            <p:graphicEl>
                                              <a:dgm id="{A4157CF6-9332-4AAA-A0A5-CA984BFD6F72}"/>
                                            </p:graphicEl>
                                          </p:spTgt>
                                        </p:tgtEl>
                                      </p:cBhvr>
                                    </p:animEffect>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4">
                                            <p:graphicEl>
                                              <a:dgm id="{6C21668D-61D3-4528-AAE6-7E51D6B0D01D}"/>
                                            </p:graphicEl>
                                          </p:spTgt>
                                        </p:tgtEl>
                                        <p:attrNameLst>
                                          <p:attrName>style.visibility</p:attrName>
                                        </p:attrNameLst>
                                      </p:cBhvr>
                                      <p:to>
                                        <p:strVal val="visible"/>
                                      </p:to>
                                    </p:set>
                                    <p:animEffect transition="in" filter="wipe(left)">
                                      <p:cBhvr>
                                        <p:cTn id="59" dur="500"/>
                                        <p:tgtEl>
                                          <p:spTgt spid="4">
                                            <p:graphicEl>
                                              <a:dgm id="{6C21668D-61D3-4528-AAE6-7E51D6B0D01D}"/>
                                            </p:graphicEl>
                                          </p:spTgt>
                                        </p:tgtEl>
                                      </p:cBhvr>
                                    </p:animEffect>
                                  </p:childTnLst>
                                </p:cTn>
                              </p:par>
                            </p:childTnLst>
                          </p:cTn>
                        </p:par>
                        <p:par>
                          <p:cTn id="60" fill="hold">
                            <p:stCondLst>
                              <p:cond delay="7000"/>
                            </p:stCondLst>
                            <p:childTnLst>
                              <p:par>
                                <p:cTn id="61" presetID="22" presetClass="entr" presetSubtype="1" fill="hold"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up)">
                                      <p:cBhvr>
                                        <p:cTn id="63" dur="500"/>
                                        <p:tgtEl>
                                          <p:spTgt spid="8"/>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ipe(left)">
                                      <p:cBhvr>
                                        <p:cTn id="6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5" grpId="0"/>
      <p:bldGraphic spid="4"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对角圆角矩形 2"/>
          <p:cNvSpPr/>
          <p:nvPr/>
        </p:nvSpPr>
        <p:spPr>
          <a:xfrm>
            <a:off x="899592" y="1443620"/>
            <a:ext cx="2808312" cy="1344154"/>
          </a:xfrm>
          <a:prstGeom prst="round2DiagRect">
            <a:avLst/>
          </a:prstGeom>
          <a:solidFill>
            <a:srgbClr val="FF0000"/>
          </a:solidFill>
          <a:ln>
            <a:solidFill>
              <a:schemeClr val="bg1"/>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0" rIns="10160" bIns="10160" numCol="1" spcCol="1270" anchor="ctr" anchorCtr="0">
            <a:noAutofit/>
          </a:bodyPr>
          <a:lstStyle/>
          <a:p>
            <a:pPr algn="ctr" defTabSz="844550">
              <a:lnSpc>
                <a:spcPct val="90000"/>
              </a:lnSpc>
              <a:spcBef>
                <a:spcPct val="0"/>
              </a:spcBef>
              <a:spcAft>
                <a:spcPct val="35000"/>
              </a:spcAft>
            </a:pPr>
            <a:r>
              <a:rPr lang="zh-CN" altLang="zh-CN"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要积极推动农村基层</a:t>
            </a:r>
            <a:r>
              <a:rPr lang="zh-CN" altLang="zh-CN"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党建</a:t>
            </a:r>
            <a:endParaRPr lang="en-US" altLang="zh-CN"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a:p>
            <a:pPr algn="ctr" defTabSz="844550">
              <a:lnSpc>
                <a:spcPct val="90000"/>
              </a:lnSpc>
              <a:spcBef>
                <a:spcPct val="0"/>
              </a:spcBef>
              <a:spcAft>
                <a:spcPct val="35000"/>
              </a:spcAft>
            </a:pPr>
            <a:r>
              <a:rPr lang="zh-CN" altLang="zh-CN"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工作</a:t>
            </a:r>
            <a:r>
              <a:rPr lang="zh-CN" altLang="zh-CN"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创新发展。</a:t>
            </a:r>
            <a:endParaRPr lang="zh-CN" altLang="en-US" dirty="0">
              <a:solidFill>
                <a:schemeClr val="bg1"/>
              </a:solidFill>
            </a:endParaRPr>
          </a:p>
        </p:txBody>
      </p:sp>
      <p:sp>
        <p:nvSpPr>
          <p:cNvPr id="4" name="任意多边形 3"/>
          <p:cNvSpPr/>
          <p:nvPr/>
        </p:nvSpPr>
        <p:spPr>
          <a:xfrm>
            <a:off x="3871308" y="1419622"/>
            <a:ext cx="4589124" cy="1368152"/>
          </a:xfrm>
          <a:custGeom>
            <a:avLst/>
            <a:gdLst>
              <a:gd name="connsiteX0" fmla="*/ 160362 w 962150"/>
              <a:gd name="connsiteY0" fmla="*/ 0 h 4126783"/>
              <a:gd name="connsiteX1" fmla="*/ 801788 w 962150"/>
              <a:gd name="connsiteY1" fmla="*/ 0 h 4126783"/>
              <a:gd name="connsiteX2" fmla="*/ 962150 w 962150"/>
              <a:gd name="connsiteY2" fmla="*/ 160362 h 4126783"/>
              <a:gd name="connsiteX3" fmla="*/ 962150 w 962150"/>
              <a:gd name="connsiteY3" fmla="*/ 4126783 h 4126783"/>
              <a:gd name="connsiteX4" fmla="*/ 962150 w 962150"/>
              <a:gd name="connsiteY4" fmla="*/ 4126783 h 4126783"/>
              <a:gd name="connsiteX5" fmla="*/ 0 w 962150"/>
              <a:gd name="connsiteY5" fmla="*/ 4126783 h 4126783"/>
              <a:gd name="connsiteX6" fmla="*/ 0 w 962150"/>
              <a:gd name="connsiteY6" fmla="*/ 4126783 h 4126783"/>
              <a:gd name="connsiteX7" fmla="*/ 0 w 962150"/>
              <a:gd name="connsiteY7" fmla="*/ 160362 h 4126783"/>
              <a:gd name="connsiteX8" fmla="*/ 160362 w 962150"/>
              <a:gd name="connsiteY8" fmla="*/ 0 h 4126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2150" h="4126783">
                <a:moveTo>
                  <a:pt x="962150" y="687814"/>
                </a:moveTo>
                <a:lnTo>
                  <a:pt x="962150" y="3438969"/>
                </a:lnTo>
                <a:cubicBezTo>
                  <a:pt x="962150" y="3818835"/>
                  <a:pt x="945411" y="4126781"/>
                  <a:pt x="924762" y="4126781"/>
                </a:cubicBezTo>
                <a:lnTo>
                  <a:pt x="0" y="4126781"/>
                </a:lnTo>
                <a:lnTo>
                  <a:pt x="0" y="4126781"/>
                </a:lnTo>
                <a:lnTo>
                  <a:pt x="0" y="2"/>
                </a:lnTo>
                <a:lnTo>
                  <a:pt x="0" y="2"/>
                </a:lnTo>
                <a:lnTo>
                  <a:pt x="924762" y="2"/>
                </a:lnTo>
                <a:cubicBezTo>
                  <a:pt x="945411" y="2"/>
                  <a:pt x="962150" y="307948"/>
                  <a:pt x="962150" y="687814"/>
                </a:cubicBezTo>
                <a:close/>
              </a:path>
            </a:pathLst>
          </a:custGeom>
          <a:solidFill>
            <a:schemeClr val="bg1"/>
          </a:solidFill>
          <a:ln>
            <a:solidFill>
              <a:srgbClr val="FF0000"/>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5345" tIns="54588" rIns="54588" bIns="54589" numCol="1" spcCol="1270" anchor="ctr" anchorCtr="0">
            <a:noAutofit/>
          </a:bodyPr>
          <a:lstStyle/>
          <a:p>
            <a:pPr defTabSz="1289050">
              <a:lnSpc>
                <a:spcPct val="90000"/>
              </a:lnSpc>
              <a:spcBef>
                <a:spcPct val="0"/>
              </a:spcBef>
              <a:spcAft>
                <a:spcPct val="35000"/>
              </a:spcAft>
            </a:pPr>
            <a:r>
              <a:rPr lang="zh-CN" altLang="zh-CN" sz="120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善于把握全面从严治党的新要求、探索团结新</a:t>
            </a:r>
            <a:r>
              <a:rPr lang="zh-CN" altLang="zh-CN"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载体</a:t>
            </a:r>
            <a:r>
              <a:rPr lang="zh-CN" altLang="en-US"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endParaRPr lang="en-US" altLang="zh-CN"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defTabSz="1289050">
              <a:lnSpc>
                <a:spcPct val="90000"/>
              </a:lnSpc>
              <a:spcBef>
                <a:spcPct val="0"/>
              </a:spcBef>
              <a:spcAft>
                <a:spcPct val="35000"/>
              </a:spcAft>
            </a:pPr>
            <a:r>
              <a:rPr lang="zh-CN" altLang="zh-CN" sz="120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运用新手</a:t>
            </a:r>
            <a:r>
              <a:rPr lang="zh-CN" altLang="zh-CN"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段</a:t>
            </a:r>
            <a:r>
              <a:rPr lang="zh-CN" altLang="en-US"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endParaRPr lang="en-US" altLang="zh-CN"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defTabSz="1289050">
              <a:lnSpc>
                <a:spcPct val="90000"/>
              </a:lnSpc>
              <a:spcBef>
                <a:spcPct val="0"/>
              </a:spcBef>
              <a:spcAft>
                <a:spcPct val="35000"/>
              </a:spcAft>
            </a:pPr>
            <a:r>
              <a:rPr lang="zh-CN" altLang="zh-CN" sz="120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创新党组织设置</a:t>
            </a:r>
            <a:r>
              <a:rPr lang="zh-CN" altLang="zh-CN"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形式</a:t>
            </a:r>
            <a:r>
              <a:rPr lang="zh-CN" altLang="en-US"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endParaRPr lang="en-US" altLang="zh-CN"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defTabSz="1289050">
              <a:lnSpc>
                <a:spcPct val="90000"/>
              </a:lnSpc>
              <a:spcBef>
                <a:spcPct val="0"/>
              </a:spcBef>
              <a:spcAft>
                <a:spcPct val="35000"/>
              </a:spcAft>
            </a:pPr>
            <a:r>
              <a:rPr lang="zh-CN" altLang="zh-CN" sz="120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创新组织活动</a:t>
            </a:r>
            <a:r>
              <a:rPr lang="zh-CN" altLang="zh-CN"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方式</a:t>
            </a:r>
            <a:r>
              <a:rPr lang="zh-CN" altLang="en-US"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endParaRPr lang="en-US" altLang="zh-CN" sz="1200" dirty="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defTabSz="1289050">
              <a:lnSpc>
                <a:spcPct val="90000"/>
              </a:lnSpc>
              <a:spcBef>
                <a:spcPct val="0"/>
              </a:spcBef>
              <a:spcAft>
                <a:spcPct val="35000"/>
              </a:spcAft>
            </a:pPr>
            <a:r>
              <a:rPr lang="zh-CN" altLang="zh-CN" sz="120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创新流动党员管理</a:t>
            </a:r>
            <a:r>
              <a:rPr lang="zh-CN" altLang="zh-CN"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模式</a:t>
            </a:r>
            <a:r>
              <a:rPr lang="zh-CN" altLang="en-US"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endParaRPr lang="zh-CN" altLang="en-US" sz="1200" dirty="0"/>
          </a:p>
        </p:txBody>
      </p:sp>
      <p:sp>
        <p:nvSpPr>
          <p:cNvPr id="5" name="对角圆角矩形 4"/>
          <p:cNvSpPr/>
          <p:nvPr/>
        </p:nvSpPr>
        <p:spPr>
          <a:xfrm>
            <a:off x="899592" y="3069213"/>
            <a:ext cx="2808312" cy="1344154"/>
          </a:xfrm>
          <a:prstGeom prst="round2DiagRect">
            <a:avLst/>
          </a:prstGeom>
          <a:solidFill>
            <a:srgbClr val="FF0000"/>
          </a:solidFill>
          <a:ln>
            <a:solidFill>
              <a:schemeClr val="bg1"/>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1" rIns="10160" bIns="10160" numCol="1" spcCol="1270" anchor="ctr" anchorCtr="0">
            <a:noAutofit/>
          </a:bodyPr>
          <a:lstStyle/>
          <a:p>
            <a:pPr algn="ctr" defTabSz="1289050">
              <a:spcBef>
                <a:spcPct val="0"/>
              </a:spcBef>
              <a:spcAft>
                <a:spcPct val="35000"/>
              </a:spcAft>
            </a:pPr>
            <a:r>
              <a:rPr lang="zh-CN" altLang="zh-CN"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要大力加强农村基层</a:t>
            </a:r>
            <a:r>
              <a:rPr lang="zh-CN" altLang="zh-CN"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党组织</a:t>
            </a:r>
            <a:endParaRPr lang="en-US" altLang="zh-CN"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a:p>
            <a:pPr algn="ctr" defTabSz="1289050">
              <a:spcBef>
                <a:spcPct val="0"/>
              </a:spcBef>
              <a:spcAft>
                <a:spcPct val="35000"/>
              </a:spcAft>
            </a:pPr>
            <a:r>
              <a:rPr lang="zh-CN" altLang="zh-CN"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政治</a:t>
            </a:r>
            <a:r>
              <a:rPr lang="zh-CN" altLang="zh-CN"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生态建设。</a:t>
            </a:r>
            <a:endParaRPr lang="zh-CN" altLang="en-US" dirty="0">
              <a:solidFill>
                <a:schemeClr val="bg1"/>
              </a:solidFill>
            </a:endParaRPr>
          </a:p>
        </p:txBody>
      </p:sp>
      <p:sp>
        <p:nvSpPr>
          <p:cNvPr id="6" name="任意多边形 5"/>
          <p:cNvSpPr/>
          <p:nvPr/>
        </p:nvSpPr>
        <p:spPr>
          <a:xfrm>
            <a:off x="3851920" y="3050754"/>
            <a:ext cx="4589124" cy="1362613"/>
          </a:xfrm>
          <a:custGeom>
            <a:avLst/>
            <a:gdLst>
              <a:gd name="connsiteX0" fmla="*/ 160362 w 962150"/>
              <a:gd name="connsiteY0" fmla="*/ 0 h 5555772"/>
              <a:gd name="connsiteX1" fmla="*/ 801788 w 962150"/>
              <a:gd name="connsiteY1" fmla="*/ 0 h 5555772"/>
              <a:gd name="connsiteX2" fmla="*/ 962150 w 962150"/>
              <a:gd name="connsiteY2" fmla="*/ 160362 h 5555772"/>
              <a:gd name="connsiteX3" fmla="*/ 962150 w 962150"/>
              <a:gd name="connsiteY3" fmla="*/ 5555772 h 5555772"/>
              <a:gd name="connsiteX4" fmla="*/ 962150 w 962150"/>
              <a:gd name="connsiteY4" fmla="*/ 5555772 h 5555772"/>
              <a:gd name="connsiteX5" fmla="*/ 0 w 962150"/>
              <a:gd name="connsiteY5" fmla="*/ 5555772 h 5555772"/>
              <a:gd name="connsiteX6" fmla="*/ 0 w 962150"/>
              <a:gd name="connsiteY6" fmla="*/ 5555772 h 5555772"/>
              <a:gd name="connsiteX7" fmla="*/ 0 w 962150"/>
              <a:gd name="connsiteY7" fmla="*/ 160362 h 5555772"/>
              <a:gd name="connsiteX8" fmla="*/ 160362 w 962150"/>
              <a:gd name="connsiteY8" fmla="*/ 0 h 5555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2150" h="5555772">
                <a:moveTo>
                  <a:pt x="962150" y="925985"/>
                </a:moveTo>
                <a:lnTo>
                  <a:pt x="962150" y="4629787"/>
                </a:lnTo>
                <a:cubicBezTo>
                  <a:pt x="962150" y="5141190"/>
                  <a:pt x="949716" y="5555769"/>
                  <a:pt x="934378" y="5555769"/>
                </a:cubicBezTo>
                <a:lnTo>
                  <a:pt x="0" y="5555769"/>
                </a:lnTo>
                <a:lnTo>
                  <a:pt x="0" y="5555769"/>
                </a:lnTo>
                <a:lnTo>
                  <a:pt x="0" y="3"/>
                </a:lnTo>
                <a:lnTo>
                  <a:pt x="0" y="3"/>
                </a:lnTo>
                <a:lnTo>
                  <a:pt x="934378" y="3"/>
                </a:lnTo>
                <a:cubicBezTo>
                  <a:pt x="949716" y="3"/>
                  <a:pt x="962150" y="414582"/>
                  <a:pt x="962150" y="925985"/>
                </a:cubicBezTo>
                <a:close/>
              </a:path>
            </a:pathLst>
          </a:custGeom>
          <a:solidFill>
            <a:schemeClr val="bg1"/>
          </a:solidFill>
          <a:ln>
            <a:solidFill>
              <a:srgbClr val="FF0000"/>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5344" tIns="54588" rIns="54588" bIns="54588" numCol="1" spcCol="1270" anchor="ctr" anchorCtr="0">
            <a:noAutofit/>
          </a:bodyPr>
          <a:lstStyle/>
          <a:p>
            <a:pPr defTabSz="1289050">
              <a:spcBef>
                <a:spcPct val="0"/>
              </a:spcBef>
              <a:spcAft>
                <a:spcPct val="35000"/>
              </a:spcAft>
            </a:pPr>
            <a:r>
              <a:rPr lang="zh-CN" altLang="zh-CN" sz="120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扎实推进</a:t>
            </a:r>
            <a:r>
              <a:rPr lang="en-US" altLang="zh-CN" sz="120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r>
              <a:rPr lang="zh-CN" altLang="zh-CN" sz="120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两学一做</a:t>
            </a:r>
            <a:r>
              <a:rPr lang="en-US" altLang="zh-CN" sz="120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r>
              <a:rPr lang="zh-CN" altLang="zh-CN" sz="120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学习教育常态化</a:t>
            </a:r>
            <a:r>
              <a:rPr lang="zh-CN" altLang="zh-CN"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制度化</a:t>
            </a:r>
            <a:r>
              <a:rPr lang="zh-CN" altLang="en-US"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endParaRPr lang="en-US" altLang="zh-CN"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defTabSz="1289050">
              <a:spcBef>
                <a:spcPct val="0"/>
              </a:spcBef>
              <a:spcAft>
                <a:spcPct val="35000"/>
              </a:spcAft>
            </a:pPr>
            <a:r>
              <a:rPr lang="zh-CN" altLang="zh-CN" sz="120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加强软弱涣散党组织</a:t>
            </a:r>
            <a:r>
              <a:rPr lang="zh-CN" altLang="zh-CN"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整顿</a:t>
            </a:r>
            <a:r>
              <a:rPr lang="zh-CN" altLang="en-US"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endParaRPr lang="en-US" altLang="zh-CN"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defTabSz="1289050">
              <a:spcBef>
                <a:spcPct val="0"/>
              </a:spcBef>
              <a:spcAft>
                <a:spcPct val="35000"/>
              </a:spcAft>
            </a:pPr>
            <a:r>
              <a:rPr lang="zh-CN" altLang="zh-CN" sz="120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严肃整治不正之风和腐败</a:t>
            </a:r>
            <a:r>
              <a:rPr lang="zh-CN" altLang="zh-CN"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问题</a:t>
            </a:r>
            <a:r>
              <a:rPr lang="zh-CN" altLang="en-US" sz="120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endParaRPr lang="zh-CN" altLang="en-US" sz="1200" dirty="0"/>
          </a:p>
        </p:txBody>
      </p:sp>
      <p:sp>
        <p:nvSpPr>
          <p:cNvPr id="7" name="矩形 6"/>
          <p:cNvSpPr/>
          <p:nvPr/>
        </p:nvSpPr>
        <p:spPr>
          <a:xfrm>
            <a:off x="724864" y="875949"/>
            <a:ext cx="2978701" cy="313932"/>
          </a:xfrm>
          <a:prstGeom prst="rect">
            <a:avLst/>
          </a:prstGeom>
        </p:spPr>
        <p:txBody>
          <a:bodyPr wrap="none">
            <a:spAutoFit/>
          </a:bodyPr>
          <a:lstStyle/>
          <a:p>
            <a:pPr lvl="0" algn="ctr" defTabSz="844550">
              <a:lnSpc>
                <a:spcPct val="90000"/>
              </a:lnSpc>
              <a:spcBef>
                <a:spcPct val="0"/>
              </a:spcBef>
              <a:spcAft>
                <a:spcPct val="35000"/>
              </a:spcAft>
            </a:pPr>
            <a:r>
              <a:rPr lang="en-US" altLang="zh-CN" sz="1600" b="1" kern="0" dirty="0">
                <a:latin typeface="微软雅黑" panose="020B0503020204020204" pitchFamily="34" charset="-122"/>
                <a:ea typeface="微软雅黑" panose="020B0503020204020204" pitchFamily="34" charset="-122"/>
                <a:cs typeface="Arial" panose="020B0604020202020204" pitchFamily="34" charset="0"/>
              </a:rPr>
              <a:t>1</a:t>
            </a:r>
            <a:r>
              <a:rPr lang="zh-CN" altLang="zh-CN" sz="1600" b="1" kern="0" dirty="0">
                <a:latin typeface="微软雅黑" panose="020B0503020204020204" pitchFamily="34" charset="-122"/>
                <a:ea typeface="微软雅黑" panose="020B0503020204020204" pitchFamily="34" charset="-122"/>
                <a:cs typeface="Arial" panose="020B0604020202020204" pitchFamily="34" charset="0"/>
              </a:rPr>
              <a:t>、要把党的建设作为首要地位</a:t>
            </a:r>
            <a:endParaRPr lang="zh-CN" altLang="en-US" sz="1600" dirty="0"/>
          </a:p>
        </p:txBody>
      </p:sp>
      <p:sp>
        <p:nvSpPr>
          <p:cNvPr id="8" name="文本框 10"/>
          <p:cNvSpPr txBox="1">
            <a:spLocks noChangeArrowheads="1"/>
          </p:cNvSpPr>
          <p:nvPr/>
        </p:nvSpPr>
        <p:spPr bwMode="auto">
          <a:xfrm>
            <a:off x="971600" y="208664"/>
            <a:ext cx="7344816" cy="346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mn-ea"/>
                <a:ea typeface="+mn-ea"/>
              </a:rPr>
              <a:t>农村</a:t>
            </a:r>
            <a:r>
              <a:rPr lang="zh-CN" altLang="zh-CN" sz="1800" b="1" dirty="0">
                <a:latin typeface="+mn-ea"/>
                <a:ea typeface="+mn-ea"/>
              </a:rPr>
              <a:t>基层党建，践行的水平就在我们手</a:t>
            </a:r>
            <a:r>
              <a:rPr lang="zh-CN" altLang="zh-CN" sz="1800" b="1" dirty="0" smtClean="0">
                <a:latin typeface="+mn-ea"/>
                <a:ea typeface="+mn-ea"/>
              </a:rPr>
              <a:t>上</a:t>
            </a:r>
            <a:r>
              <a:rPr lang="en-US" altLang="zh-CN" sz="1200" kern="100" dirty="0" smtClean="0">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1200" kern="100" dirty="0" smtClean="0">
                <a:latin typeface="微软雅黑" panose="020B0503020204020204" pitchFamily="34" charset="-122"/>
                <a:ea typeface="微软雅黑" panose="020B0503020204020204" pitchFamily="34" charset="-122"/>
                <a:cs typeface="Times New Roman" panose="02020603050405020304" pitchFamily="18" charset="0"/>
              </a:rPr>
              <a:t>紧紧抓住振兴这个核心要义</a:t>
            </a:r>
            <a:endParaRPr lang="zh-CN" altLang="en-US" sz="1200" b="1"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 xmlns:p14="http://schemas.microsoft.com/office/powerpoint/2010/main" val="1470818454"/>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left)">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3937" y="1131590"/>
            <a:ext cx="2978700" cy="313932"/>
          </a:xfrm>
          <a:prstGeom prst="rect">
            <a:avLst/>
          </a:prstGeom>
        </p:spPr>
        <p:txBody>
          <a:bodyPr wrap="none">
            <a:spAutoFit/>
          </a:bodyPr>
          <a:lstStyle/>
          <a:p>
            <a:pPr lvl="0" algn="ctr" defTabSz="844550">
              <a:lnSpc>
                <a:spcPct val="90000"/>
              </a:lnSpc>
              <a:spcBef>
                <a:spcPct val="0"/>
              </a:spcBef>
              <a:spcAft>
                <a:spcPct val="35000"/>
              </a:spcAft>
            </a:pPr>
            <a:r>
              <a:rPr lang="en-US" altLang="zh-CN" sz="1600" b="1" kern="0" dirty="0" smtClean="0">
                <a:latin typeface="微软雅黑" panose="020B0503020204020204" pitchFamily="34" charset="-122"/>
                <a:ea typeface="微软雅黑" panose="020B0503020204020204" pitchFamily="34" charset="-122"/>
                <a:cs typeface="Arial" panose="020B0604020202020204" pitchFamily="34" charset="0"/>
              </a:rPr>
              <a:t>2</a:t>
            </a:r>
            <a:r>
              <a:rPr lang="zh-CN" altLang="zh-CN" sz="1600" b="1" kern="0" dirty="0" smtClean="0">
                <a:latin typeface="微软雅黑" panose="020B0503020204020204" pitchFamily="34" charset="-122"/>
                <a:ea typeface="微软雅黑" panose="020B0503020204020204" pitchFamily="34" charset="-122"/>
                <a:cs typeface="Arial" panose="020B0604020202020204" pitchFamily="34" charset="0"/>
              </a:rPr>
              <a:t>、</a:t>
            </a:r>
            <a:r>
              <a:rPr lang="zh-CN" altLang="zh-CN" sz="1600" b="1" kern="0" dirty="0">
                <a:latin typeface="微软雅黑" panose="020B0503020204020204" pitchFamily="34" charset="-122"/>
                <a:ea typeface="微软雅黑" panose="020B0503020204020204" pitchFamily="34" charset="-122"/>
                <a:cs typeface="Arial" panose="020B0604020202020204" pitchFamily="34" charset="0"/>
              </a:rPr>
              <a:t>要</a:t>
            </a:r>
            <a:r>
              <a:rPr lang="zh-CN" altLang="zh-CN" sz="1600" b="1" kern="0" dirty="0" smtClean="0">
                <a:latin typeface="微软雅黑" panose="020B0503020204020204" pitchFamily="34" charset="-122"/>
                <a:ea typeface="微软雅黑" panose="020B0503020204020204" pitchFamily="34" charset="-122"/>
                <a:cs typeface="Arial" panose="020B0604020202020204" pitchFamily="34" charset="0"/>
              </a:rPr>
              <a:t>把</a:t>
            </a:r>
            <a:r>
              <a:rPr lang="zh-CN" altLang="en-US" sz="1600" b="1" kern="0" dirty="0" smtClean="0">
                <a:latin typeface="微软雅黑" panose="020B0503020204020204" pitchFamily="34" charset="-122"/>
                <a:ea typeface="微软雅黑" panose="020B0503020204020204" pitchFamily="34" charset="-122"/>
                <a:cs typeface="Arial" panose="020B0604020202020204" pitchFamily="34" charset="0"/>
              </a:rPr>
              <a:t>经济建设作为战略中心</a:t>
            </a:r>
            <a:endParaRPr lang="zh-CN" altLang="en-US" sz="1600" dirty="0"/>
          </a:p>
        </p:txBody>
      </p:sp>
      <p:sp>
        <p:nvSpPr>
          <p:cNvPr id="3" name="文本框 10"/>
          <p:cNvSpPr txBox="1">
            <a:spLocks noChangeArrowheads="1"/>
          </p:cNvSpPr>
          <p:nvPr/>
        </p:nvSpPr>
        <p:spPr bwMode="auto">
          <a:xfrm>
            <a:off x="971600" y="208664"/>
            <a:ext cx="7344816" cy="346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mn-ea"/>
                <a:ea typeface="+mn-ea"/>
              </a:rPr>
              <a:t>农村</a:t>
            </a:r>
            <a:r>
              <a:rPr lang="zh-CN" altLang="zh-CN" sz="1800" b="1" dirty="0">
                <a:latin typeface="+mn-ea"/>
                <a:ea typeface="+mn-ea"/>
              </a:rPr>
              <a:t>基层党建，践行的水平就在我们手</a:t>
            </a:r>
            <a:r>
              <a:rPr lang="zh-CN" altLang="zh-CN" sz="1800" b="1" dirty="0" smtClean="0">
                <a:latin typeface="+mn-ea"/>
                <a:ea typeface="+mn-ea"/>
              </a:rPr>
              <a:t>上</a:t>
            </a:r>
            <a:r>
              <a:rPr lang="en-US" altLang="zh-CN" sz="1200" kern="100" dirty="0" smtClean="0">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1200" kern="100" dirty="0" smtClean="0">
                <a:latin typeface="微软雅黑" panose="020B0503020204020204" pitchFamily="34" charset="-122"/>
                <a:ea typeface="微软雅黑" panose="020B0503020204020204" pitchFamily="34" charset="-122"/>
                <a:cs typeface="Times New Roman" panose="02020603050405020304" pitchFamily="18" charset="0"/>
              </a:rPr>
              <a:t>紧紧抓住振兴这个核心要义</a:t>
            </a:r>
            <a:endParaRPr lang="zh-CN" altLang="en-US" sz="1200" b="1" dirty="0">
              <a:latin typeface="微软雅黑" panose="020B0503020204020204" pitchFamily="34" charset="-122"/>
              <a:ea typeface="微软雅黑" panose="020B0503020204020204" pitchFamily="34" charset="-122"/>
              <a:cs typeface="+mn-ea"/>
              <a:sym typeface="+mn-lt"/>
            </a:endParaRPr>
          </a:p>
        </p:txBody>
      </p:sp>
      <p:sp>
        <p:nvSpPr>
          <p:cNvPr id="4" name="矩形 3"/>
          <p:cNvSpPr/>
          <p:nvPr/>
        </p:nvSpPr>
        <p:spPr>
          <a:xfrm>
            <a:off x="782674" y="1635646"/>
            <a:ext cx="7461733" cy="1708160"/>
          </a:xfrm>
          <a:prstGeom prst="rect">
            <a:avLst/>
          </a:prstGeom>
        </p:spPr>
        <p:txBody>
          <a:bodyPr wrap="square">
            <a:spAutoFit/>
          </a:bodyPr>
          <a:lstStyle/>
          <a:p>
            <a:pPr marL="285750" indent="-285750">
              <a:lnSpc>
                <a:spcPct val="150000"/>
              </a:lnSpc>
              <a:buFont typeface="Wingdings" panose="05000000000000000000" pitchFamily="2" charset="2"/>
              <a:buChar char="u"/>
            </a:pPr>
            <a:r>
              <a:rPr lang="zh-CN"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要着力提升农村基层党组织带领群众致富奔小康的能力</a:t>
            </a:r>
            <a:r>
              <a:rPr lang="zh-CN" altLang="zh-CN"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endParaRPr lang="en-US" altLang="zh-CN"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marL="285750" indent="-285750">
              <a:lnSpc>
                <a:spcPct val="150000"/>
              </a:lnSpc>
              <a:buFont typeface="Wingdings" panose="05000000000000000000" pitchFamily="2" charset="2"/>
              <a:buChar char="u"/>
            </a:pPr>
            <a:r>
              <a:rPr lang="zh-CN" altLang="zh-CN"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抓住</a:t>
            </a:r>
            <a:r>
              <a:rPr lang="zh-CN"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农村土地制度改革和新型农业经营主体发展的有利契机，努力壮大集体经济</a:t>
            </a:r>
            <a:r>
              <a:rPr lang="zh-CN" altLang="zh-CN"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endParaRPr lang="en-US" altLang="zh-CN"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marL="285750" indent="-285750">
              <a:lnSpc>
                <a:spcPct val="150000"/>
              </a:lnSpc>
              <a:buFont typeface="Wingdings" panose="05000000000000000000" pitchFamily="2" charset="2"/>
              <a:buChar char="u"/>
            </a:pPr>
            <a:r>
              <a:rPr lang="zh-CN" altLang="zh-CN"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充分</a:t>
            </a:r>
            <a:r>
              <a:rPr lang="zh-CN"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挖掘利用当地资源禀赋、产业基础和传统优势，大力发展现代农业、特色产业，千方百计增加农民收入</a:t>
            </a:r>
            <a:r>
              <a:rPr lang="zh-CN" altLang="zh-CN"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endParaRPr lang="en-US" altLang="zh-CN"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marL="285750" indent="-285750">
              <a:lnSpc>
                <a:spcPct val="150000"/>
              </a:lnSpc>
              <a:buFont typeface="Wingdings" panose="05000000000000000000" pitchFamily="2" charset="2"/>
              <a:buChar char="u"/>
            </a:pPr>
            <a:r>
              <a:rPr lang="zh-CN" altLang="zh-CN"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因</a:t>
            </a:r>
            <a:r>
              <a:rPr lang="zh-CN" altLang="zh-CN" kern="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人因户施策，精准把脉、对症下药，扎实推进脱贫攻坚。</a:t>
            </a:r>
            <a:endParaRPr lang="zh-CN" altLang="zh-CN" sz="1000" kern="100" dirty="0">
              <a:effectLst/>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 xmlns:p14="http://schemas.microsoft.com/office/powerpoint/2010/main" val="1859155740"/>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randombar(horizontal)">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0054" y="781278"/>
            <a:ext cx="2978701" cy="461665"/>
          </a:xfrm>
          <a:prstGeom prst="rect">
            <a:avLst/>
          </a:prstGeom>
        </p:spPr>
        <p:txBody>
          <a:bodyPr wrap="none">
            <a:spAutoFit/>
          </a:bodyPr>
          <a:lstStyle/>
          <a:p>
            <a:pPr>
              <a:lnSpc>
                <a:spcPct val="150000"/>
              </a:lnSpc>
            </a:pPr>
            <a:r>
              <a:rPr lang="en-US" altLang="zh-CN" sz="1600" b="1"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3</a:t>
            </a:r>
            <a:r>
              <a:rPr lang="zh-CN" altLang="zh-CN" sz="1600" b="1"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600" b="1"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要把文化建设作为重要抓手</a:t>
            </a:r>
            <a:endParaRPr lang="zh-CN" altLang="zh-CN" sz="1600" b="1" kern="100" dirty="0">
              <a:effectLst/>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文本框 10"/>
          <p:cNvSpPr txBox="1">
            <a:spLocks noChangeArrowheads="1"/>
          </p:cNvSpPr>
          <p:nvPr/>
        </p:nvSpPr>
        <p:spPr bwMode="auto">
          <a:xfrm>
            <a:off x="971600" y="208664"/>
            <a:ext cx="7344816" cy="346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mn-ea"/>
                <a:ea typeface="+mn-ea"/>
              </a:rPr>
              <a:t>农村</a:t>
            </a:r>
            <a:r>
              <a:rPr lang="zh-CN" altLang="zh-CN" sz="1800" b="1" dirty="0">
                <a:latin typeface="+mn-ea"/>
                <a:ea typeface="+mn-ea"/>
              </a:rPr>
              <a:t>基层党建，践行的水平就在我们手</a:t>
            </a:r>
            <a:r>
              <a:rPr lang="zh-CN" altLang="zh-CN" sz="1800" b="1" dirty="0" smtClean="0">
                <a:latin typeface="+mn-ea"/>
                <a:ea typeface="+mn-ea"/>
              </a:rPr>
              <a:t>上</a:t>
            </a:r>
            <a:r>
              <a:rPr lang="en-US" altLang="zh-CN" sz="1200" kern="100" dirty="0" smtClean="0">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1200" kern="100" dirty="0" smtClean="0">
                <a:latin typeface="微软雅黑" panose="020B0503020204020204" pitchFamily="34" charset="-122"/>
                <a:ea typeface="微软雅黑" panose="020B0503020204020204" pitchFamily="34" charset="-122"/>
                <a:cs typeface="Times New Roman" panose="02020603050405020304" pitchFamily="18" charset="0"/>
              </a:rPr>
              <a:t>紧紧抓住振兴这个核心要义</a:t>
            </a:r>
            <a:endParaRPr lang="zh-CN" altLang="en-US" sz="1200" b="1" dirty="0">
              <a:latin typeface="微软雅黑" panose="020B0503020204020204" pitchFamily="34" charset="-122"/>
              <a:ea typeface="微软雅黑" panose="020B0503020204020204" pitchFamily="34" charset="-122"/>
              <a:cs typeface="+mn-ea"/>
              <a:sym typeface="+mn-lt"/>
            </a:endParaRPr>
          </a:p>
        </p:txBody>
      </p:sp>
      <p:sp>
        <p:nvSpPr>
          <p:cNvPr id="8" name="对角圆角矩形 7"/>
          <p:cNvSpPr/>
          <p:nvPr/>
        </p:nvSpPr>
        <p:spPr>
          <a:xfrm>
            <a:off x="899592" y="1443620"/>
            <a:ext cx="2808312" cy="826752"/>
          </a:xfrm>
          <a:prstGeom prst="round2DiagRect">
            <a:avLst/>
          </a:prstGeom>
          <a:solidFill>
            <a:srgbClr val="FF0000"/>
          </a:solidFill>
          <a:ln>
            <a:solidFill>
              <a:schemeClr val="bg1"/>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0" rIns="10160" bIns="10160" numCol="1" spcCol="1270" anchor="ctr" anchorCtr="0">
            <a:noAutofit/>
          </a:bodyPr>
          <a:lstStyle/>
          <a:p>
            <a:pPr lvl="0" indent="180000" defTabSz="711200">
              <a:lnSpc>
                <a:spcPct val="120000"/>
              </a:lnSpc>
              <a:spcBef>
                <a:spcPct val="0"/>
              </a:spcBef>
              <a:spcAft>
                <a:spcPct val="35000"/>
              </a:spcAft>
            </a:pPr>
            <a:r>
              <a:rPr lang="zh-CN" altLang="en-US" kern="1200" dirty="0" smtClean="0">
                <a:latin typeface="微软雅黑" panose="020B0503020204020204" pitchFamily="34" charset="-122"/>
                <a:ea typeface="微软雅黑" panose="020B0503020204020204" pitchFamily="34" charset="-122"/>
              </a:rPr>
              <a:t>强化思想理论教育，</a:t>
            </a:r>
            <a:endParaRPr lang="en-US" altLang="zh-CN" kern="1200" dirty="0" smtClean="0">
              <a:latin typeface="微软雅黑" panose="020B0503020204020204" pitchFamily="34" charset="-122"/>
              <a:ea typeface="微软雅黑" panose="020B0503020204020204" pitchFamily="34" charset="-122"/>
            </a:endParaRPr>
          </a:p>
          <a:p>
            <a:pPr lvl="0" indent="180000" defTabSz="711200">
              <a:lnSpc>
                <a:spcPct val="120000"/>
              </a:lnSpc>
              <a:spcBef>
                <a:spcPct val="0"/>
              </a:spcBef>
              <a:spcAft>
                <a:spcPct val="35000"/>
              </a:spcAft>
            </a:pPr>
            <a:r>
              <a:rPr lang="zh-CN" altLang="en-US" kern="1200" dirty="0" smtClean="0">
                <a:latin typeface="微软雅黑" panose="020B0503020204020204" pitchFamily="34" charset="-122"/>
                <a:ea typeface="微软雅黑" panose="020B0503020204020204" pitchFamily="34" charset="-122"/>
              </a:rPr>
              <a:t>提高农民群众思想道德水平</a:t>
            </a:r>
            <a:endParaRPr lang="zh-CN" altLang="en-US" kern="1200" dirty="0"/>
          </a:p>
        </p:txBody>
      </p:sp>
      <p:sp>
        <p:nvSpPr>
          <p:cNvPr id="9" name="任意多边形 8"/>
          <p:cNvSpPr/>
          <p:nvPr/>
        </p:nvSpPr>
        <p:spPr>
          <a:xfrm>
            <a:off x="3871308" y="1419622"/>
            <a:ext cx="4589124" cy="850750"/>
          </a:xfrm>
          <a:custGeom>
            <a:avLst/>
            <a:gdLst>
              <a:gd name="connsiteX0" fmla="*/ 160362 w 962150"/>
              <a:gd name="connsiteY0" fmla="*/ 0 h 4126783"/>
              <a:gd name="connsiteX1" fmla="*/ 801788 w 962150"/>
              <a:gd name="connsiteY1" fmla="*/ 0 h 4126783"/>
              <a:gd name="connsiteX2" fmla="*/ 962150 w 962150"/>
              <a:gd name="connsiteY2" fmla="*/ 160362 h 4126783"/>
              <a:gd name="connsiteX3" fmla="*/ 962150 w 962150"/>
              <a:gd name="connsiteY3" fmla="*/ 4126783 h 4126783"/>
              <a:gd name="connsiteX4" fmla="*/ 962150 w 962150"/>
              <a:gd name="connsiteY4" fmla="*/ 4126783 h 4126783"/>
              <a:gd name="connsiteX5" fmla="*/ 0 w 962150"/>
              <a:gd name="connsiteY5" fmla="*/ 4126783 h 4126783"/>
              <a:gd name="connsiteX6" fmla="*/ 0 w 962150"/>
              <a:gd name="connsiteY6" fmla="*/ 4126783 h 4126783"/>
              <a:gd name="connsiteX7" fmla="*/ 0 w 962150"/>
              <a:gd name="connsiteY7" fmla="*/ 160362 h 4126783"/>
              <a:gd name="connsiteX8" fmla="*/ 160362 w 962150"/>
              <a:gd name="connsiteY8" fmla="*/ 0 h 4126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2150" h="4126783">
                <a:moveTo>
                  <a:pt x="962150" y="687814"/>
                </a:moveTo>
                <a:lnTo>
                  <a:pt x="962150" y="3438969"/>
                </a:lnTo>
                <a:cubicBezTo>
                  <a:pt x="962150" y="3818835"/>
                  <a:pt x="945411" y="4126781"/>
                  <a:pt x="924762" y="4126781"/>
                </a:cubicBezTo>
                <a:lnTo>
                  <a:pt x="0" y="4126781"/>
                </a:lnTo>
                <a:lnTo>
                  <a:pt x="0" y="4126781"/>
                </a:lnTo>
                <a:lnTo>
                  <a:pt x="0" y="2"/>
                </a:lnTo>
                <a:lnTo>
                  <a:pt x="0" y="2"/>
                </a:lnTo>
                <a:lnTo>
                  <a:pt x="924762" y="2"/>
                </a:lnTo>
                <a:cubicBezTo>
                  <a:pt x="945411" y="2"/>
                  <a:pt x="962150" y="307948"/>
                  <a:pt x="962150" y="687814"/>
                </a:cubicBezTo>
                <a:close/>
              </a:path>
            </a:pathLst>
          </a:custGeom>
          <a:solidFill>
            <a:schemeClr val="bg1"/>
          </a:solidFill>
          <a:ln>
            <a:solidFill>
              <a:srgbClr val="FF0000"/>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5345" tIns="54588" rIns="54588" bIns="54589" numCol="1" spcCol="1270" anchor="ctr" anchorCtr="0">
            <a:noAutofit/>
          </a:bodyPr>
          <a:lstStyle/>
          <a:p>
            <a:pPr marL="114300" lvl="1" indent="-114300" defTabSz="533400">
              <a:lnSpc>
                <a:spcPct val="12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引导农民树立社会主义核心价值观</a:t>
            </a:r>
            <a:endParaRPr lang="zh-CN" altLang="en-US" sz="1200" kern="1200" dirty="0">
              <a:latin typeface="微软雅黑" panose="020B0503020204020204" pitchFamily="34" charset="-122"/>
              <a:ea typeface="微软雅黑" panose="020B0503020204020204" pitchFamily="34" charset="-122"/>
            </a:endParaRPr>
          </a:p>
          <a:p>
            <a:pPr marL="114300" lvl="1" indent="-114300" defTabSz="533400">
              <a:lnSpc>
                <a:spcPct val="12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加强农村基层组织建设，发挥党员干部的表率作用和大学生村官的积极作用</a:t>
            </a:r>
            <a:endParaRPr lang="en-US" altLang="zh-CN" sz="1200" kern="1200" dirty="0" smtClean="0">
              <a:latin typeface="微软雅黑" panose="020B0503020204020204" pitchFamily="34" charset="-122"/>
              <a:ea typeface="微软雅黑" panose="020B0503020204020204" pitchFamily="34" charset="-122"/>
            </a:endParaRPr>
          </a:p>
        </p:txBody>
      </p:sp>
      <p:sp>
        <p:nvSpPr>
          <p:cNvPr id="10" name="对角圆角矩形 9"/>
          <p:cNvSpPr/>
          <p:nvPr/>
        </p:nvSpPr>
        <p:spPr>
          <a:xfrm>
            <a:off x="899592" y="2542987"/>
            <a:ext cx="2808312" cy="850751"/>
          </a:xfrm>
          <a:prstGeom prst="round2DiagRect">
            <a:avLst/>
          </a:prstGeom>
          <a:solidFill>
            <a:srgbClr val="FF0000"/>
          </a:solidFill>
          <a:ln>
            <a:solidFill>
              <a:schemeClr val="bg1"/>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1" rIns="10160" bIns="10160" numCol="1" spcCol="1270" anchor="ctr" anchorCtr="0">
            <a:noAutofit/>
          </a:bodyPr>
          <a:lstStyle/>
          <a:p>
            <a:pPr lvl="0" indent="180000" defTabSz="711200">
              <a:lnSpc>
                <a:spcPct val="120000"/>
              </a:lnSpc>
              <a:spcBef>
                <a:spcPct val="0"/>
              </a:spcBef>
              <a:spcAft>
                <a:spcPct val="35000"/>
              </a:spcAft>
            </a:pPr>
            <a:r>
              <a:rPr lang="zh-CN" altLang="en-US" kern="1200" dirty="0" smtClean="0">
                <a:latin typeface="微软雅黑" panose="020B0503020204020204" pitchFamily="34" charset="-122"/>
                <a:ea typeface="微软雅黑" panose="020B0503020204020204" pitchFamily="34" charset="-122"/>
              </a:rPr>
              <a:t>加强文化引导，</a:t>
            </a:r>
            <a:endParaRPr lang="en-US" altLang="zh-CN" kern="1200" dirty="0" smtClean="0">
              <a:latin typeface="微软雅黑" panose="020B0503020204020204" pitchFamily="34" charset="-122"/>
              <a:ea typeface="微软雅黑" panose="020B0503020204020204" pitchFamily="34" charset="-122"/>
            </a:endParaRPr>
          </a:p>
          <a:p>
            <a:pPr lvl="0" indent="180000" defTabSz="711200">
              <a:lnSpc>
                <a:spcPct val="120000"/>
              </a:lnSpc>
              <a:spcBef>
                <a:spcPct val="0"/>
              </a:spcBef>
              <a:spcAft>
                <a:spcPct val="35000"/>
              </a:spcAft>
            </a:pPr>
            <a:r>
              <a:rPr lang="zh-CN" altLang="en-US" kern="1200" dirty="0" smtClean="0">
                <a:latin typeface="微软雅黑" panose="020B0503020204020204" pitchFamily="34" charset="-122"/>
                <a:ea typeface="微软雅黑" panose="020B0503020204020204" pitchFamily="34" charset="-122"/>
              </a:rPr>
              <a:t>提升农民群众科学文化素质</a:t>
            </a:r>
            <a:endParaRPr lang="zh-CN" altLang="en-US" kern="1200" dirty="0"/>
          </a:p>
        </p:txBody>
      </p:sp>
      <p:sp>
        <p:nvSpPr>
          <p:cNvPr id="11" name="任意多边形 10"/>
          <p:cNvSpPr/>
          <p:nvPr/>
        </p:nvSpPr>
        <p:spPr>
          <a:xfrm>
            <a:off x="3871308" y="2542989"/>
            <a:ext cx="4589124" cy="850749"/>
          </a:xfrm>
          <a:custGeom>
            <a:avLst/>
            <a:gdLst>
              <a:gd name="connsiteX0" fmla="*/ 160362 w 962150"/>
              <a:gd name="connsiteY0" fmla="*/ 0 h 5555772"/>
              <a:gd name="connsiteX1" fmla="*/ 801788 w 962150"/>
              <a:gd name="connsiteY1" fmla="*/ 0 h 5555772"/>
              <a:gd name="connsiteX2" fmla="*/ 962150 w 962150"/>
              <a:gd name="connsiteY2" fmla="*/ 160362 h 5555772"/>
              <a:gd name="connsiteX3" fmla="*/ 962150 w 962150"/>
              <a:gd name="connsiteY3" fmla="*/ 5555772 h 5555772"/>
              <a:gd name="connsiteX4" fmla="*/ 962150 w 962150"/>
              <a:gd name="connsiteY4" fmla="*/ 5555772 h 5555772"/>
              <a:gd name="connsiteX5" fmla="*/ 0 w 962150"/>
              <a:gd name="connsiteY5" fmla="*/ 5555772 h 5555772"/>
              <a:gd name="connsiteX6" fmla="*/ 0 w 962150"/>
              <a:gd name="connsiteY6" fmla="*/ 5555772 h 5555772"/>
              <a:gd name="connsiteX7" fmla="*/ 0 w 962150"/>
              <a:gd name="connsiteY7" fmla="*/ 160362 h 5555772"/>
              <a:gd name="connsiteX8" fmla="*/ 160362 w 962150"/>
              <a:gd name="connsiteY8" fmla="*/ 0 h 5555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2150" h="5555772">
                <a:moveTo>
                  <a:pt x="962150" y="925985"/>
                </a:moveTo>
                <a:lnTo>
                  <a:pt x="962150" y="4629787"/>
                </a:lnTo>
                <a:cubicBezTo>
                  <a:pt x="962150" y="5141190"/>
                  <a:pt x="949716" y="5555769"/>
                  <a:pt x="934378" y="5555769"/>
                </a:cubicBezTo>
                <a:lnTo>
                  <a:pt x="0" y="5555769"/>
                </a:lnTo>
                <a:lnTo>
                  <a:pt x="0" y="5555769"/>
                </a:lnTo>
                <a:lnTo>
                  <a:pt x="0" y="3"/>
                </a:lnTo>
                <a:lnTo>
                  <a:pt x="0" y="3"/>
                </a:lnTo>
                <a:lnTo>
                  <a:pt x="934378" y="3"/>
                </a:lnTo>
                <a:cubicBezTo>
                  <a:pt x="949716" y="3"/>
                  <a:pt x="962150" y="414582"/>
                  <a:pt x="962150" y="925985"/>
                </a:cubicBezTo>
                <a:close/>
              </a:path>
            </a:pathLst>
          </a:custGeom>
          <a:solidFill>
            <a:schemeClr val="bg1"/>
          </a:solidFill>
          <a:ln>
            <a:solidFill>
              <a:srgbClr val="FF0000"/>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5344" tIns="54588" rIns="54588" bIns="54588" numCol="1" spcCol="1270" anchor="ctr" anchorCtr="0">
            <a:noAutofit/>
          </a:bodyPr>
          <a:lstStyle/>
          <a:p>
            <a:pPr marL="114300" lvl="1" indent="-114300" defTabSz="533400">
              <a:lnSpc>
                <a:spcPct val="12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先进文化引领社会主义新农村建设</a:t>
            </a:r>
            <a:endParaRPr lang="zh-CN" altLang="en-US" sz="1200" kern="1200" dirty="0">
              <a:latin typeface="微软雅黑" panose="020B0503020204020204" pitchFamily="34" charset="-122"/>
              <a:ea typeface="微软雅黑" panose="020B0503020204020204" pitchFamily="34" charset="-122"/>
            </a:endParaRPr>
          </a:p>
          <a:p>
            <a:pPr marL="114300" lvl="1" indent="-114300" defTabSz="533400">
              <a:lnSpc>
                <a:spcPct val="120000"/>
              </a:lnSpc>
              <a:spcBef>
                <a:spcPct val="0"/>
              </a:spcBef>
              <a:spcAft>
                <a:spcPct val="15000"/>
              </a:spcAft>
              <a:buChar char="••"/>
            </a:pPr>
            <a:r>
              <a:rPr lang="zh-CN" altLang="en-US" sz="1200" kern="1200" smtClean="0">
                <a:latin typeface="微软雅黑" panose="020B0503020204020204" pitchFamily="34" charset="-122"/>
                <a:ea typeface="微软雅黑" panose="020B0503020204020204" pitchFamily="34" charset="-122"/>
              </a:rPr>
              <a:t>夯实基础教育，加强农村学校的师资队伍建设</a:t>
            </a:r>
            <a:endParaRPr lang="en-US" altLang="zh-CN" sz="1200" kern="1200" dirty="0" smtClean="0">
              <a:latin typeface="微软雅黑" panose="020B0503020204020204" pitchFamily="34" charset="-122"/>
              <a:ea typeface="微软雅黑" panose="020B0503020204020204" pitchFamily="34" charset="-122"/>
            </a:endParaRPr>
          </a:p>
          <a:p>
            <a:pPr marL="114300" lvl="1" indent="-114300" defTabSz="533400">
              <a:lnSpc>
                <a:spcPct val="12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大力开展对农民的科学文化知识教育和职业技能培训</a:t>
            </a:r>
            <a:endParaRPr lang="en-US" altLang="zh-CN" sz="1200" kern="1200" dirty="0" smtClean="0">
              <a:latin typeface="微软雅黑" panose="020B0503020204020204" pitchFamily="34" charset="-122"/>
              <a:ea typeface="微软雅黑" panose="020B0503020204020204" pitchFamily="34" charset="-122"/>
            </a:endParaRPr>
          </a:p>
        </p:txBody>
      </p:sp>
      <p:sp>
        <p:nvSpPr>
          <p:cNvPr id="12" name="对角圆角矩形 11"/>
          <p:cNvSpPr/>
          <p:nvPr/>
        </p:nvSpPr>
        <p:spPr>
          <a:xfrm>
            <a:off x="899592" y="3636822"/>
            <a:ext cx="2808312" cy="880283"/>
          </a:xfrm>
          <a:prstGeom prst="round2DiagRect">
            <a:avLst/>
          </a:prstGeom>
          <a:solidFill>
            <a:srgbClr val="FF0000"/>
          </a:solidFill>
          <a:ln>
            <a:solidFill>
              <a:schemeClr val="bg1"/>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0" rIns="10160" bIns="10160" numCol="1" spcCol="1270" anchor="ctr" anchorCtr="0">
            <a:noAutofit/>
          </a:bodyPr>
          <a:lstStyle/>
          <a:p>
            <a:pPr lvl="0" indent="180000" defTabSz="711200">
              <a:lnSpc>
                <a:spcPct val="120000"/>
              </a:lnSpc>
              <a:spcBef>
                <a:spcPct val="0"/>
              </a:spcBef>
              <a:spcAft>
                <a:spcPct val="35000"/>
              </a:spcAft>
            </a:pPr>
            <a:r>
              <a:rPr lang="zh-CN" altLang="en-US" kern="1200" dirty="0" smtClean="0">
                <a:latin typeface="微软雅黑" panose="020B0503020204020204" pitchFamily="34" charset="-122"/>
                <a:ea typeface="微软雅黑" panose="020B0503020204020204" pitchFamily="34" charset="-122"/>
              </a:rPr>
              <a:t>夯实文化阵地，</a:t>
            </a:r>
            <a:endParaRPr lang="en-US" altLang="zh-CN" kern="1200" dirty="0" smtClean="0">
              <a:latin typeface="微软雅黑" panose="020B0503020204020204" pitchFamily="34" charset="-122"/>
              <a:ea typeface="微软雅黑" panose="020B0503020204020204" pitchFamily="34" charset="-122"/>
            </a:endParaRPr>
          </a:p>
          <a:p>
            <a:pPr lvl="0" indent="180000" defTabSz="711200">
              <a:lnSpc>
                <a:spcPct val="120000"/>
              </a:lnSpc>
              <a:spcBef>
                <a:spcPct val="0"/>
              </a:spcBef>
              <a:spcAft>
                <a:spcPct val="35000"/>
              </a:spcAft>
            </a:pPr>
            <a:r>
              <a:rPr lang="zh-CN" altLang="en-US" kern="1200" dirty="0" smtClean="0">
                <a:latin typeface="微软雅黑" panose="020B0503020204020204" pitchFamily="34" charset="-122"/>
                <a:ea typeface="微软雅黑" panose="020B0503020204020204" pitchFamily="34" charset="-122"/>
              </a:rPr>
              <a:t>不断满足农民群众精神文化需求</a:t>
            </a:r>
            <a:endParaRPr lang="zh-CN" altLang="en-US" kern="1200" dirty="0"/>
          </a:p>
        </p:txBody>
      </p:sp>
      <p:sp>
        <p:nvSpPr>
          <p:cNvPr id="13" name="任意多边形 12"/>
          <p:cNvSpPr/>
          <p:nvPr/>
        </p:nvSpPr>
        <p:spPr>
          <a:xfrm>
            <a:off x="3871308" y="3666356"/>
            <a:ext cx="4589124" cy="850749"/>
          </a:xfrm>
          <a:custGeom>
            <a:avLst/>
            <a:gdLst>
              <a:gd name="connsiteX0" fmla="*/ 160362 w 962150"/>
              <a:gd name="connsiteY0" fmla="*/ 0 h 5555772"/>
              <a:gd name="connsiteX1" fmla="*/ 801788 w 962150"/>
              <a:gd name="connsiteY1" fmla="*/ 0 h 5555772"/>
              <a:gd name="connsiteX2" fmla="*/ 962150 w 962150"/>
              <a:gd name="connsiteY2" fmla="*/ 160362 h 5555772"/>
              <a:gd name="connsiteX3" fmla="*/ 962150 w 962150"/>
              <a:gd name="connsiteY3" fmla="*/ 5555772 h 5555772"/>
              <a:gd name="connsiteX4" fmla="*/ 962150 w 962150"/>
              <a:gd name="connsiteY4" fmla="*/ 5555772 h 5555772"/>
              <a:gd name="connsiteX5" fmla="*/ 0 w 962150"/>
              <a:gd name="connsiteY5" fmla="*/ 5555772 h 5555772"/>
              <a:gd name="connsiteX6" fmla="*/ 0 w 962150"/>
              <a:gd name="connsiteY6" fmla="*/ 5555772 h 5555772"/>
              <a:gd name="connsiteX7" fmla="*/ 0 w 962150"/>
              <a:gd name="connsiteY7" fmla="*/ 160362 h 5555772"/>
              <a:gd name="connsiteX8" fmla="*/ 160362 w 962150"/>
              <a:gd name="connsiteY8" fmla="*/ 0 h 5555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2150" h="5555772">
                <a:moveTo>
                  <a:pt x="962150" y="925985"/>
                </a:moveTo>
                <a:lnTo>
                  <a:pt x="962150" y="4629787"/>
                </a:lnTo>
                <a:cubicBezTo>
                  <a:pt x="962150" y="5141190"/>
                  <a:pt x="949716" y="5555769"/>
                  <a:pt x="934378" y="5555769"/>
                </a:cubicBezTo>
                <a:lnTo>
                  <a:pt x="0" y="5555769"/>
                </a:lnTo>
                <a:lnTo>
                  <a:pt x="0" y="5555769"/>
                </a:lnTo>
                <a:lnTo>
                  <a:pt x="0" y="3"/>
                </a:lnTo>
                <a:lnTo>
                  <a:pt x="0" y="3"/>
                </a:lnTo>
                <a:lnTo>
                  <a:pt x="934378" y="3"/>
                </a:lnTo>
                <a:cubicBezTo>
                  <a:pt x="949716" y="3"/>
                  <a:pt x="962150" y="414582"/>
                  <a:pt x="962150" y="925985"/>
                </a:cubicBezTo>
                <a:close/>
              </a:path>
            </a:pathLst>
          </a:custGeom>
          <a:solidFill>
            <a:schemeClr val="bg1"/>
          </a:solidFill>
          <a:ln>
            <a:solidFill>
              <a:srgbClr val="FF0000"/>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5344" tIns="54588" rIns="54588" bIns="54588" numCol="1" spcCol="1270" anchor="ctr" anchorCtr="0">
            <a:noAutofit/>
          </a:bodyPr>
          <a:lstStyle/>
          <a:p>
            <a:pPr marL="114300" lvl="1" indent="-114300" defTabSz="533400">
              <a:lnSpc>
                <a:spcPct val="12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加大基础设施建设力度</a:t>
            </a:r>
            <a:endParaRPr lang="zh-CN" altLang="en-US" sz="1200" kern="1200" dirty="0">
              <a:latin typeface="微软雅黑" panose="020B0503020204020204" pitchFamily="34" charset="-122"/>
              <a:ea typeface="微软雅黑" panose="020B0503020204020204" pitchFamily="34" charset="-122"/>
            </a:endParaRPr>
          </a:p>
          <a:p>
            <a:pPr marL="114300" lvl="1" indent="-114300" defTabSz="533400">
              <a:lnSpc>
                <a:spcPct val="120000"/>
              </a:lnSpc>
              <a:spcBef>
                <a:spcPct val="0"/>
              </a:spcBef>
              <a:spcAft>
                <a:spcPct val="15000"/>
              </a:spcAft>
              <a:buChar char="••"/>
            </a:pPr>
            <a:r>
              <a:rPr lang="zh-CN" altLang="en-US" sz="1200" kern="1200" smtClean="0">
                <a:latin typeface="微软雅黑" panose="020B0503020204020204" pitchFamily="34" charset="-122"/>
                <a:ea typeface="微软雅黑" panose="020B0503020204020204" pitchFamily="34" charset="-122"/>
              </a:rPr>
              <a:t>加大文化载体建设</a:t>
            </a:r>
            <a:endParaRPr lang="en-US" altLang="zh-CN" sz="1200" kern="1200" dirty="0" smtClean="0">
              <a:latin typeface="微软雅黑" panose="020B0503020204020204" pitchFamily="34" charset="-122"/>
              <a:ea typeface="微软雅黑" panose="020B0503020204020204" pitchFamily="34" charset="-122"/>
            </a:endParaRPr>
          </a:p>
          <a:p>
            <a:pPr marL="114300" lvl="1" indent="-114300" defTabSz="533400">
              <a:lnSpc>
                <a:spcPct val="12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树立示范，引领社会主义道德新风尚</a:t>
            </a:r>
            <a:endParaRPr lang="en-US" altLang="zh-CN" sz="1200" kern="1200" dirty="0" smtClean="0">
              <a:latin typeface="微软雅黑" panose="020B0503020204020204" pitchFamily="34" charset="-122"/>
              <a:ea typeface="微软雅黑" panose="020B0503020204020204" pitchFamily="34" charset="-122"/>
            </a:endParaRPr>
          </a:p>
        </p:txBody>
      </p:sp>
    </p:spTree>
    <p:extLst>
      <p:ext uri="{BB962C8B-B14F-4D97-AF65-F5344CB8AC3E}">
        <p14:creationId xmlns="" xmlns:p14="http://schemas.microsoft.com/office/powerpoint/2010/main" val="228871127"/>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4"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500"/>
                                        <p:tgtEl>
                                          <p:spTgt spid="8"/>
                                        </p:tgtEl>
                                      </p:cBhvr>
                                    </p:animEffect>
                                  </p:childTnLst>
                                </p:cTn>
                              </p:par>
                            </p:childTnLst>
                          </p:cTn>
                        </p:par>
                        <p:par>
                          <p:cTn id="17" fill="hold">
                            <p:stCondLst>
                              <p:cond delay="1500"/>
                            </p:stCondLst>
                            <p:childTnLst>
                              <p:par>
                                <p:cTn id="18" presetID="2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00"/>
                                        <p:tgtEl>
                                          <p:spTgt spid="9"/>
                                        </p:tgtEl>
                                      </p:cBhvr>
                                    </p:animEffect>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500"/>
                                        <p:tgtEl>
                                          <p:spTgt spid="10"/>
                                        </p:tgtEl>
                                      </p:cBhvr>
                                    </p:animEffect>
                                  </p:childTnLst>
                                </p:cTn>
                              </p:par>
                            </p:childTnLst>
                          </p:cTn>
                        </p:par>
                        <p:par>
                          <p:cTn id="25" fill="hold">
                            <p:stCondLst>
                              <p:cond delay="2500"/>
                            </p:stCondLst>
                            <p:childTnLst>
                              <p:par>
                                <p:cTn id="26" presetID="22" presetClass="entr" presetSubtype="4"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down)">
                                      <p:cBhvr>
                                        <p:cTn id="28" dur="500"/>
                                        <p:tgtEl>
                                          <p:spTgt spid="11"/>
                                        </p:tgtEl>
                                      </p:cBhvr>
                                    </p:animEffect>
                                  </p:childTnLst>
                                </p:cTn>
                              </p:par>
                            </p:childTnLst>
                          </p:cTn>
                        </p:par>
                        <p:par>
                          <p:cTn id="29" fill="hold">
                            <p:stCondLst>
                              <p:cond delay="3000"/>
                            </p:stCondLst>
                            <p:childTnLst>
                              <p:par>
                                <p:cTn id="30" presetID="22" presetClass="entr" presetSubtype="4"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childTnLst>
                          </p:cTn>
                        </p:par>
                        <p:par>
                          <p:cTn id="33" fill="hold">
                            <p:stCondLst>
                              <p:cond delay="3500"/>
                            </p:stCondLst>
                            <p:childTnLst>
                              <p:par>
                                <p:cTn id="34" presetID="22" presetClass="entr" presetSubtype="4"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down)">
                                      <p:cBhvr>
                                        <p:cTn id="3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8" grpId="0" animBg="1"/>
      <p:bldP spid="9" grpId="0" animBg="1"/>
      <p:bldP spid="10" grpId="0" animBg="1"/>
      <p:bldP spid="11" grpId="0" animBg="1"/>
      <p:bldP spid="12"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对角圆角矩形 1"/>
          <p:cNvSpPr/>
          <p:nvPr/>
        </p:nvSpPr>
        <p:spPr>
          <a:xfrm>
            <a:off x="1043608" y="1479941"/>
            <a:ext cx="2479255" cy="638560"/>
          </a:xfrm>
          <a:prstGeom prst="round2DiagRect">
            <a:avLst/>
          </a:prstGeom>
          <a:solidFill>
            <a:srgbClr val="FF0000"/>
          </a:solidFill>
          <a:ln>
            <a:solidFill>
              <a:schemeClr val="bg1"/>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0" rIns="10160" bIns="10160" numCol="1" spcCol="1270" anchor="ctr" anchorCtr="0">
            <a:noAutofit/>
          </a:bodyPr>
          <a:lstStyle/>
          <a:p>
            <a:pPr lvl="0" algn="ctr">
              <a:lnSpc>
                <a:spcPct val="150000"/>
              </a:lnSpc>
            </a:pPr>
            <a:r>
              <a:rPr lang="zh-CN" altLang="en-US" sz="1200" dirty="0">
                <a:latin typeface="微软雅黑" panose="020B0503020204020204" pitchFamily="34" charset="-122"/>
                <a:ea typeface="微软雅黑" panose="020B0503020204020204" pitchFamily="34" charset="-122"/>
              </a:rPr>
              <a:t>加大宣传教育力度</a:t>
            </a:r>
            <a:r>
              <a:rPr lang="zh-CN" altLang="en-US" sz="1200" dirty="0" smtClean="0">
                <a:latin typeface="微软雅黑" panose="020B0503020204020204" pitchFamily="34" charset="-122"/>
                <a:ea typeface="微软雅黑" panose="020B0503020204020204" pitchFamily="34" charset="-122"/>
              </a:rPr>
              <a:t>，</a:t>
            </a:r>
            <a:endParaRPr lang="en-US" altLang="zh-CN" sz="1200" dirty="0" smtClean="0">
              <a:latin typeface="微软雅黑" panose="020B0503020204020204" pitchFamily="34" charset="-122"/>
              <a:ea typeface="微软雅黑" panose="020B0503020204020204" pitchFamily="34" charset="-122"/>
            </a:endParaRPr>
          </a:p>
          <a:p>
            <a:pPr lvl="0" algn="ctr">
              <a:lnSpc>
                <a:spcPct val="150000"/>
              </a:lnSpc>
            </a:pPr>
            <a:r>
              <a:rPr lang="zh-CN" altLang="en-US" sz="1200" dirty="0" smtClean="0">
                <a:latin typeface="微软雅黑" panose="020B0503020204020204" pitchFamily="34" charset="-122"/>
                <a:ea typeface="微软雅黑" panose="020B0503020204020204" pitchFamily="34" charset="-122"/>
              </a:rPr>
              <a:t>形成</a:t>
            </a:r>
            <a:r>
              <a:rPr lang="zh-CN" altLang="en-US" sz="1200" dirty="0">
                <a:latin typeface="微软雅黑" panose="020B0503020204020204" pitchFamily="34" charset="-122"/>
                <a:ea typeface="微软雅黑" panose="020B0503020204020204" pitchFamily="34" charset="-122"/>
              </a:rPr>
              <a:t>生态文明新风尚</a:t>
            </a:r>
            <a:endParaRPr lang="zh-CN" altLang="en-US" sz="1200" dirty="0"/>
          </a:p>
        </p:txBody>
      </p:sp>
      <p:sp>
        <p:nvSpPr>
          <p:cNvPr id="3" name="任意多边形 2"/>
          <p:cNvSpPr/>
          <p:nvPr/>
        </p:nvSpPr>
        <p:spPr>
          <a:xfrm>
            <a:off x="3635896" y="1486057"/>
            <a:ext cx="4589124" cy="662153"/>
          </a:xfrm>
          <a:custGeom>
            <a:avLst/>
            <a:gdLst>
              <a:gd name="connsiteX0" fmla="*/ 160362 w 962150"/>
              <a:gd name="connsiteY0" fmla="*/ 0 h 4126783"/>
              <a:gd name="connsiteX1" fmla="*/ 801788 w 962150"/>
              <a:gd name="connsiteY1" fmla="*/ 0 h 4126783"/>
              <a:gd name="connsiteX2" fmla="*/ 962150 w 962150"/>
              <a:gd name="connsiteY2" fmla="*/ 160362 h 4126783"/>
              <a:gd name="connsiteX3" fmla="*/ 962150 w 962150"/>
              <a:gd name="connsiteY3" fmla="*/ 4126783 h 4126783"/>
              <a:gd name="connsiteX4" fmla="*/ 962150 w 962150"/>
              <a:gd name="connsiteY4" fmla="*/ 4126783 h 4126783"/>
              <a:gd name="connsiteX5" fmla="*/ 0 w 962150"/>
              <a:gd name="connsiteY5" fmla="*/ 4126783 h 4126783"/>
              <a:gd name="connsiteX6" fmla="*/ 0 w 962150"/>
              <a:gd name="connsiteY6" fmla="*/ 4126783 h 4126783"/>
              <a:gd name="connsiteX7" fmla="*/ 0 w 962150"/>
              <a:gd name="connsiteY7" fmla="*/ 160362 h 4126783"/>
              <a:gd name="connsiteX8" fmla="*/ 160362 w 962150"/>
              <a:gd name="connsiteY8" fmla="*/ 0 h 4126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2150" h="4126783">
                <a:moveTo>
                  <a:pt x="962150" y="687814"/>
                </a:moveTo>
                <a:lnTo>
                  <a:pt x="962150" y="3438969"/>
                </a:lnTo>
                <a:cubicBezTo>
                  <a:pt x="962150" y="3818835"/>
                  <a:pt x="945411" y="4126781"/>
                  <a:pt x="924762" y="4126781"/>
                </a:cubicBezTo>
                <a:lnTo>
                  <a:pt x="0" y="4126781"/>
                </a:lnTo>
                <a:lnTo>
                  <a:pt x="0" y="4126781"/>
                </a:lnTo>
                <a:lnTo>
                  <a:pt x="0" y="2"/>
                </a:lnTo>
                <a:lnTo>
                  <a:pt x="0" y="2"/>
                </a:lnTo>
                <a:lnTo>
                  <a:pt x="924762" y="2"/>
                </a:lnTo>
                <a:cubicBezTo>
                  <a:pt x="945411" y="2"/>
                  <a:pt x="962150" y="307948"/>
                  <a:pt x="962150" y="687814"/>
                </a:cubicBezTo>
                <a:close/>
              </a:path>
            </a:pathLst>
          </a:custGeom>
          <a:solidFill>
            <a:schemeClr val="bg1"/>
          </a:solidFill>
          <a:ln>
            <a:solidFill>
              <a:srgbClr val="FF0000"/>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5345" tIns="54588" rIns="54588" bIns="54589" numCol="1" spcCol="1270" anchor="ctr" anchorCtr="0">
            <a:noAutofit/>
          </a:bodyPr>
          <a:lstStyle/>
          <a:p>
            <a:pPr lvl="0">
              <a:lnSpc>
                <a:spcPct val="120000"/>
              </a:lnSpc>
            </a:pPr>
            <a:r>
              <a:rPr lang="zh-CN" altLang="en-US" sz="1100" dirty="0">
                <a:latin typeface="微软雅黑" panose="020B0503020204020204" pitchFamily="34" charset="-122"/>
                <a:ea typeface="微软雅黑" panose="020B0503020204020204" pitchFamily="34" charset="-122"/>
              </a:rPr>
              <a:t>加强生态文明宣传教育，端正农民对人与自然关系的</a:t>
            </a:r>
            <a:r>
              <a:rPr lang="zh-CN" altLang="en-US" sz="1100" dirty="0" smtClean="0">
                <a:latin typeface="微软雅黑" panose="020B0503020204020204" pitchFamily="34" charset="-122"/>
                <a:ea typeface="微软雅黑" panose="020B0503020204020204" pitchFamily="34" charset="-122"/>
              </a:rPr>
              <a:t>认识；加强</a:t>
            </a:r>
            <a:r>
              <a:rPr lang="zh-CN" altLang="en-US" sz="1100" dirty="0">
                <a:latin typeface="微软雅黑" panose="020B0503020204020204" pitchFamily="34" charset="-122"/>
                <a:ea typeface="微软雅黑" panose="020B0503020204020204" pitchFamily="34" charset="-122"/>
              </a:rPr>
              <a:t>生态文明宣传教育，强化农民对生态文明重要性的</a:t>
            </a:r>
            <a:r>
              <a:rPr lang="zh-CN" altLang="en-US" sz="1100" dirty="0" smtClean="0">
                <a:latin typeface="微软雅黑" panose="020B0503020204020204" pitchFamily="34" charset="-122"/>
                <a:ea typeface="微软雅黑" panose="020B0503020204020204" pitchFamily="34" charset="-122"/>
              </a:rPr>
              <a:t>认识。</a:t>
            </a:r>
            <a:endParaRPr lang="en-US" altLang="zh-CN" sz="1100" dirty="0">
              <a:latin typeface="微软雅黑" panose="020B0503020204020204" pitchFamily="34" charset="-122"/>
              <a:ea typeface="微软雅黑" panose="020B0503020204020204" pitchFamily="34" charset="-122"/>
            </a:endParaRPr>
          </a:p>
        </p:txBody>
      </p:sp>
      <p:sp>
        <p:nvSpPr>
          <p:cNvPr id="4" name="对角圆角矩形 3"/>
          <p:cNvSpPr/>
          <p:nvPr/>
        </p:nvSpPr>
        <p:spPr>
          <a:xfrm>
            <a:off x="1043608" y="2276329"/>
            <a:ext cx="2479255" cy="691321"/>
          </a:xfrm>
          <a:prstGeom prst="round2DiagRect">
            <a:avLst/>
          </a:prstGeom>
          <a:solidFill>
            <a:srgbClr val="FF0000"/>
          </a:solidFill>
          <a:ln>
            <a:solidFill>
              <a:schemeClr val="bg1"/>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1" rIns="10160" bIns="10160" numCol="1" spcCol="1270" anchor="ctr" anchorCtr="0">
            <a:noAutofit/>
          </a:bodyPr>
          <a:lstStyle/>
          <a:p>
            <a:pPr lvl="0" algn="ctr">
              <a:lnSpc>
                <a:spcPct val="150000"/>
              </a:lnSpc>
            </a:pPr>
            <a:r>
              <a:rPr lang="zh-CN" altLang="en-US" sz="1200" dirty="0">
                <a:latin typeface="微软雅黑" panose="020B0503020204020204" pitchFamily="34" charset="-122"/>
                <a:ea typeface="微软雅黑" panose="020B0503020204020204" pitchFamily="34" charset="-122"/>
              </a:rPr>
              <a:t>强化基础性工程建设</a:t>
            </a:r>
            <a:r>
              <a:rPr lang="zh-CN" altLang="en-US" sz="1200" dirty="0" smtClean="0">
                <a:latin typeface="微软雅黑" panose="020B0503020204020204" pitchFamily="34" charset="-122"/>
                <a:ea typeface="微软雅黑" panose="020B0503020204020204" pitchFamily="34" charset="-122"/>
              </a:rPr>
              <a:t>，</a:t>
            </a:r>
            <a:endParaRPr lang="en-US" altLang="zh-CN" sz="1200" dirty="0" smtClean="0">
              <a:latin typeface="微软雅黑" panose="020B0503020204020204" pitchFamily="34" charset="-122"/>
              <a:ea typeface="微软雅黑" panose="020B0503020204020204" pitchFamily="34" charset="-122"/>
            </a:endParaRPr>
          </a:p>
          <a:p>
            <a:pPr lvl="0" algn="ctr">
              <a:lnSpc>
                <a:spcPct val="150000"/>
              </a:lnSpc>
            </a:pPr>
            <a:r>
              <a:rPr lang="zh-CN" altLang="en-US" sz="1200" dirty="0" smtClean="0">
                <a:latin typeface="微软雅黑" panose="020B0503020204020204" pitchFamily="34" charset="-122"/>
                <a:ea typeface="微软雅黑" panose="020B0503020204020204" pitchFamily="34" charset="-122"/>
              </a:rPr>
              <a:t>夯实</a:t>
            </a:r>
            <a:r>
              <a:rPr lang="zh-CN" altLang="en-US" sz="1200" dirty="0">
                <a:latin typeface="微软雅黑" panose="020B0503020204020204" pitchFamily="34" charset="-122"/>
                <a:ea typeface="微软雅黑" panose="020B0503020204020204" pitchFamily="34" charset="-122"/>
              </a:rPr>
              <a:t>生态建设基础</a:t>
            </a:r>
            <a:endParaRPr lang="zh-CN" altLang="en-US" sz="1200" dirty="0"/>
          </a:p>
        </p:txBody>
      </p:sp>
      <p:sp>
        <p:nvSpPr>
          <p:cNvPr id="5" name="任意多边形 4"/>
          <p:cNvSpPr/>
          <p:nvPr/>
        </p:nvSpPr>
        <p:spPr>
          <a:xfrm>
            <a:off x="3635896" y="2301672"/>
            <a:ext cx="4589124" cy="640633"/>
          </a:xfrm>
          <a:custGeom>
            <a:avLst/>
            <a:gdLst>
              <a:gd name="connsiteX0" fmla="*/ 160362 w 962150"/>
              <a:gd name="connsiteY0" fmla="*/ 0 h 5555772"/>
              <a:gd name="connsiteX1" fmla="*/ 801788 w 962150"/>
              <a:gd name="connsiteY1" fmla="*/ 0 h 5555772"/>
              <a:gd name="connsiteX2" fmla="*/ 962150 w 962150"/>
              <a:gd name="connsiteY2" fmla="*/ 160362 h 5555772"/>
              <a:gd name="connsiteX3" fmla="*/ 962150 w 962150"/>
              <a:gd name="connsiteY3" fmla="*/ 5555772 h 5555772"/>
              <a:gd name="connsiteX4" fmla="*/ 962150 w 962150"/>
              <a:gd name="connsiteY4" fmla="*/ 5555772 h 5555772"/>
              <a:gd name="connsiteX5" fmla="*/ 0 w 962150"/>
              <a:gd name="connsiteY5" fmla="*/ 5555772 h 5555772"/>
              <a:gd name="connsiteX6" fmla="*/ 0 w 962150"/>
              <a:gd name="connsiteY6" fmla="*/ 5555772 h 5555772"/>
              <a:gd name="connsiteX7" fmla="*/ 0 w 962150"/>
              <a:gd name="connsiteY7" fmla="*/ 160362 h 5555772"/>
              <a:gd name="connsiteX8" fmla="*/ 160362 w 962150"/>
              <a:gd name="connsiteY8" fmla="*/ 0 h 5555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2150" h="5555772">
                <a:moveTo>
                  <a:pt x="962150" y="925985"/>
                </a:moveTo>
                <a:lnTo>
                  <a:pt x="962150" y="4629787"/>
                </a:lnTo>
                <a:cubicBezTo>
                  <a:pt x="962150" y="5141190"/>
                  <a:pt x="949716" y="5555769"/>
                  <a:pt x="934378" y="5555769"/>
                </a:cubicBezTo>
                <a:lnTo>
                  <a:pt x="0" y="5555769"/>
                </a:lnTo>
                <a:lnTo>
                  <a:pt x="0" y="5555769"/>
                </a:lnTo>
                <a:lnTo>
                  <a:pt x="0" y="3"/>
                </a:lnTo>
                <a:lnTo>
                  <a:pt x="0" y="3"/>
                </a:lnTo>
                <a:lnTo>
                  <a:pt x="934378" y="3"/>
                </a:lnTo>
                <a:cubicBezTo>
                  <a:pt x="949716" y="3"/>
                  <a:pt x="962150" y="414582"/>
                  <a:pt x="962150" y="925985"/>
                </a:cubicBezTo>
                <a:close/>
              </a:path>
            </a:pathLst>
          </a:custGeom>
          <a:solidFill>
            <a:schemeClr val="bg1"/>
          </a:solidFill>
          <a:ln>
            <a:solidFill>
              <a:srgbClr val="FF0000"/>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5344" tIns="54588" rIns="54588" bIns="54588" numCol="1" spcCol="1270" anchor="ctr" anchorCtr="0">
            <a:noAutofit/>
          </a:bodyPr>
          <a:lstStyle/>
          <a:p>
            <a:pPr lvl="0">
              <a:lnSpc>
                <a:spcPct val="120000"/>
              </a:lnSpc>
            </a:pPr>
            <a:r>
              <a:rPr lang="zh-CN" altLang="en-US" sz="1100" dirty="0">
                <a:latin typeface="微软雅黑" panose="020B0503020204020204" pitchFamily="34" charset="-122"/>
                <a:ea typeface="微软雅黑" panose="020B0503020204020204" pitchFamily="34" charset="-122"/>
              </a:rPr>
              <a:t>夯实生态基础性工程，加强乡村道路</a:t>
            </a:r>
            <a:r>
              <a:rPr lang="zh-CN" altLang="en-US" sz="1100" dirty="0" smtClean="0">
                <a:latin typeface="微软雅黑" panose="020B0503020204020204" pitchFamily="34" charset="-122"/>
                <a:ea typeface="微软雅黑" panose="020B0503020204020204" pitchFamily="34" charset="-122"/>
              </a:rPr>
              <a:t>建设；夯实</a:t>
            </a:r>
            <a:r>
              <a:rPr lang="zh-CN" altLang="en-US" sz="1100" dirty="0">
                <a:latin typeface="微软雅黑" panose="020B0503020204020204" pitchFamily="34" charset="-122"/>
                <a:ea typeface="微软雅黑" panose="020B0503020204020204" pitchFamily="34" charset="-122"/>
              </a:rPr>
              <a:t>生态基础性工程，推进水利工程</a:t>
            </a:r>
            <a:r>
              <a:rPr lang="zh-CN" altLang="en-US" sz="1100" dirty="0" smtClean="0">
                <a:latin typeface="微软雅黑" panose="020B0503020204020204" pitchFamily="34" charset="-122"/>
                <a:ea typeface="微软雅黑" panose="020B0503020204020204" pitchFamily="34" charset="-122"/>
              </a:rPr>
              <a:t>建设；夯实</a:t>
            </a:r>
            <a:r>
              <a:rPr lang="zh-CN" altLang="en-US" sz="1100" dirty="0">
                <a:latin typeface="微软雅黑" panose="020B0503020204020204" pitchFamily="34" charset="-122"/>
                <a:ea typeface="微软雅黑" panose="020B0503020204020204" pitchFamily="34" charset="-122"/>
              </a:rPr>
              <a:t>生态基础性工程，强化林地保护</a:t>
            </a:r>
            <a:r>
              <a:rPr lang="zh-CN" altLang="en-US" sz="1100" dirty="0" smtClean="0">
                <a:latin typeface="微软雅黑" panose="020B0503020204020204" pitchFamily="34" charset="-122"/>
                <a:ea typeface="微软雅黑" panose="020B0503020204020204" pitchFamily="34" charset="-122"/>
              </a:rPr>
              <a:t>管理。</a:t>
            </a:r>
            <a:endParaRPr lang="en-US" altLang="zh-CN" sz="1100" dirty="0">
              <a:latin typeface="微软雅黑" panose="020B0503020204020204" pitchFamily="34" charset="-122"/>
              <a:ea typeface="微软雅黑" panose="020B0503020204020204" pitchFamily="34" charset="-122"/>
            </a:endParaRPr>
          </a:p>
        </p:txBody>
      </p:sp>
      <p:sp>
        <p:nvSpPr>
          <p:cNvPr id="6" name="对角圆角矩形 5"/>
          <p:cNvSpPr/>
          <p:nvPr/>
        </p:nvSpPr>
        <p:spPr>
          <a:xfrm>
            <a:off x="1084633" y="3094881"/>
            <a:ext cx="2479255" cy="677606"/>
          </a:xfrm>
          <a:prstGeom prst="round2DiagRect">
            <a:avLst/>
          </a:prstGeom>
          <a:solidFill>
            <a:srgbClr val="FF0000"/>
          </a:solidFill>
          <a:ln>
            <a:solidFill>
              <a:schemeClr val="bg1"/>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0" rIns="10160" bIns="10160" numCol="1" spcCol="1270" anchor="ctr" anchorCtr="0">
            <a:noAutofit/>
          </a:bodyPr>
          <a:lstStyle/>
          <a:p>
            <a:pPr lvl="0" algn="ctr">
              <a:lnSpc>
                <a:spcPct val="150000"/>
              </a:lnSpc>
            </a:pPr>
            <a:r>
              <a:rPr lang="zh-CN" altLang="en-US" sz="1200" dirty="0">
                <a:latin typeface="微软雅黑" panose="020B0503020204020204" pitchFamily="34" charset="-122"/>
                <a:ea typeface="微软雅黑" panose="020B0503020204020204" pitchFamily="34" charset="-122"/>
              </a:rPr>
              <a:t>强化农村污染防治</a:t>
            </a:r>
            <a:r>
              <a:rPr lang="zh-CN" altLang="en-US" sz="1200" dirty="0" smtClean="0">
                <a:latin typeface="微软雅黑" panose="020B0503020204020204" pitchFamily="34" charset="-122"/>
                <a:ea typeface="微软雅黑" panose="020B0503020204020204" pitchFamily="34" charset="-122"/>
              </a:rPr>
              <a:t>，</a:t>
            </a:r>
            <a:endParaRPr lang="en-US" altLang="zh-CN" sz="1200" dirty="0" smtClean="0">
              <a:latin typeface="微软雅黑" panose="020B0503020204020204" pitchFamily="34" charset="-122"/>
              <a:ea typeface="微软雅黑" panose="020B0503020204020204" pitchFamily="34" charset="-122"/>
            </a:endParaRPr>
          </a:p>
          <a:p>
            <a:pPr lvl="0" algn="ctr">
              <a:lnSpc>
                <a:spcPct val="150000"/>
              </a:lnSpc>
            </a:pPr>
            <a:r>
              <a:rPr lang="zh-CN" altLang="en-US" sz="1200" dirty="0" smtClean="0">
                <a:latin typeface="微软雅黑" panose="020B0503020204020204" pitchFamily="34" charset="-122"/>
                <a:ea typeface="微软雅黑" panose="020B0503020204020204" pitchFamily="34" charset="-122"/>
              </a:rPr>
              <a:t>推动</a:t>
            </a:r>
            <a:r>
              <a:rPr lang="zh-CN" altLang="en-US" sz="1200" dirty="0">
                <a:latin typeface="微软雅黑" panose="020B0503020204020204" pitchFamily="34" charset="-122"/>
                <a:ea typeface="微软雅黑" panose="020B0503020204020204" pitchFamily="34" charset="-122"/>
              </a:rPr>
              <a:t>生态建设进程</a:t>
            </a:r>
            <a:endParaRPr lang="zh-CN" altLang="en-US" sz="1200" dirty="0"/>
          </a:p>
        </p:txBody>
      </p:sp>
      <p:sp>
        <p:nvSpPr>
          <p:cNvPr id="7" name="任意多边形 6"/>
          <p:cNvSpPr/>
          <p:nvPr/>
        </p:nvSpPr>
        <p:spPr>
          <a:xfrm>
            <a:off x="3653561" y="3094881"/>
            <a:ext cx="4589124" cy="703945"/>
          </a:xfrm>
          <a:custGeom>
            <a:avLst/>
            <a:gdLst>
              <a:gd name="connsiteX0" fmla="*/ 160362 w 962150"/>
              <a:gd name="connsiteY0" fmla="*/ 0 h 5555772"/>
              <a:gd name="connsiteX1" fmla="*/ 801788 w 962150"/>
              <a:gd name="connsiteY1" fmla="*/ 0 h 5555772"/>
              <a:gd name="connsiteX2" fmla="*/ 962150 w 962150"/>
              <a:gd name="connsiteY2" fmla="*/ 160362 h 5555772"/>
              <a:gd name="connsiteX3" fmla="*/ 962150 w 962150"/>
              <a:gd name="connsiteY3" fmla="*/ 5555772 h 5555772"/>
              <a:gd name="connsiteX4" fmla="*/ 962150 w 962150"/>
              <a:gd name="connsiteY4" fmla="*/ 5555772 h 5555772"/>
              <a:gd name="connsiteX5" fmla="*/ 0 w 962150"/>
              <a:gd name="connsiteY5" fmla="*/ 5555772 h 5555772"/>
              <a:gd name="connsiteX6" fmla="*/ 0 w 962150"/>
              <a:gd name="connsiteY6" fmla="*/ 5555772 h 5555772"/>
              <a:gd name="connsiteX7" fmla="*/ 0 w 962150"/>
              <a:gd name="connsiteY7" fmla="*/ 160362 h 5555772"/>
              <a:gd name="connsiteX8" fmla="*/ 160362 w 962150"/>
              <a:gd name="connsiteY8" fmla="*/ 0 h 5555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2150" h="5555772">
                <a:moveTo>
                  <a:pt x="962150" y="925985"/>
                </a:moveTo>
                <a:lnTo>
                  <a:pt x="962150" y="4629787"/>
                </a:lnTo>
                <a:cubicBezTo>
                  <a:pt x="962150" y="5141190"/>
                  <a:pt x="949716" y="5555769"/>
                  <a:pt x="934378" y="5555769"/>
                </a:cubicBezTo>
                <a:lnTo>
                  <a:pt x="0" y="5555769"/>
                </a:lnTo>
                <a:lnTo>
                  <a:pt x="0" y="5555769"/>
                </a:lnTo>
                <a:lnTo>
                  <a:pt x="0" y="3"/>
                </a:lnTo>
                <a:lnTo>
                  <a:pt x="0" y="3"/>
                </a:lnTo>
                <a:lnTo>
                  <a:pt x="934378" y="3"/>
                </a:lnTo>
                <a:cubicBezTo>
                  <a:pt x="949716" y="3"/>
                  <a:pt x="962150" y="414582"/>
                  <a:pt x="962150" y="925985"/>
                </a:cubicBezTo>
                <a:close/>
              </a:path>
            </a:pathLst>
          </a:custGeom>
          <a:solidFill>
            <a:schemeClr val="bg1"/>
          </a:solidFill>
          <a:ln>
            <a:solidFill>
              <a:srgbClr val="FF0000"/>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5344" tIns="54588" rIns="54588" bIns="54588" numCol="1" spcCol="1270" anchor="ctr" anchorCtr="0">
            <a:noAutofit/>
          </a:bodyPr>
          <a:lstStyle/>
          <a:p>
            <a:pPr lvl="0">
              <a:lnSpc>
                <a:spcPct val="120000"/>
              </a:lnSpc>
            </a:pPr>
            <a:r>
              <a:rPr lang="zh-CN" altLang="en-US" sz="1100" dirty="0">
                <a:latin typeface="微软雅黑" panose="020B0503020204020204" pitchFamily="34" charset="-122"/>
                <a:ea typeface="微软雅黑" panose="020B0503020204020204" pitchFamily="34" charset="-122"/>
              </a:rPr>
              <a:t>科学做好顶层</a:t>
            </a:r>
            <a:r>
              <a:rPr lang="zh-CN" altLang="en-US" sz="1100" dirty="0" smtClean="0">
                <a:latin typeface="微软雅黑" panose="020B0503020204020204" pitchFamily="34" charset="-122"/>
                <a:ea typeface="微软雅黑" panose="020B0503020204020204" pitchFamily="34" charset="-122"/>
              </a:rPr>
              <a:t>设计；切实</a:t>
            </a:r>
            <a:r>
              <a:rPr lang="zh-CN" altLang="en-US" sz="1100" dirty="0">
                <a:latin typeface="微软雅黑" panose="020B0503020204020204" pitchFamily="34" charset="-122"/>
                <a:ea typeface="微软雅黑" panose="020B0503020204020204" pitchFamily="34" charset="-122"/>
              </a:rPr>
              <a:t>提高思想</a:t>
            </a:r>
            <a:r>
              <a:rPr lang="zh-CN" altLang="en-US" sz="1100" dirty="0" smtClean="0">
                <a:latin typeface="微软雅黑" panose="020B0503020204020204" pitchFamily="34" charset="-122"/>
                <a:ea typeface="微软雅黑" panose="020B0503020204020204" pitchFamily="34" charset="-122"/>
              </a:rPr>
              <a:t>认识；利用</a:t>
            </a:r>
            <a:r>
              <a:rPr lang="zh-CN" altLang="en-US" sz="1100" dirty="0">
                <a:latin typeface="微软雅黑" panose="020B0503020204020204" pitchFamily="34" charset="-122"/>
                <a:ea typeface="微软雅黑" panose="020B0503020204020204" pitchFamily="34" charset="-122"/>
              </a:rPr>
              <a:t>循环经济发展</a:t>
            </a:r>
            <a:r>
              <a:rPr lang="zh-CN" altLang="en-US" sz="1100" dirty="0" smtClean="0">
                <a:latin typeface="微软雅黑" panose="020B0503020204020204" pitchFamily="34" charset="-122"/>
                <a:ea typeface="微软雅黑" panose="020B0503020204020204" pitchFamily="34" charset="-122"/>
              </a:rPr>
              <a:t>生态农业；</a:t>
            </a:r>
            <a:endParaRPr lang="en-US" altLang="zh-CN" sz="1100" dirty="0" smtClean="0">
              <a:latin typeface="微软雅黑" panose="020B0503020204020204" pitchFamily="34" charset="-122"/>
              <a:ea typeface="微软雅黑" panose="020B0503020204020204" pitchFamily="34" charset="-122"/>
            </a:endParaRPr>
          </a:p>
          <a:p>
            <a:pPr lvl="0">
              <a:lnSpc>
                <a:spcPct val="120000"/>
              </a:lnSpc>
            </a:pPr>
            <a:r>
              <a:rPr lang="zh-CN" altLang="en-US" sz="1100" dirty="0" smtClean="0">
                <a:latin typeface="微软雅黑" panose="020B0503020204020204" pitchFamily="34" charset="-122"/>
                <a:ea typeface="微软雅黑" panose="020B0503020204020204" pitchFamily="34" charset="-122"/>
              </a:rPr>
              <a:t>开展</a:t>
            </a:r>
            <a:r>
              <a:rPr lang="zh-CN" altLang="en-US" sz="1100" dirty="0">
                <a:latin typeface="微软雅黑" panose="020B0503020204020204" pitchFamily="34" charset="-122"/>
                <a:ea typeface="微软雅黑" panose="020B0503020204020204" pitchFamily="34" charset="-122"/>
              </a:rPr>
              <a:t>产法规范，推动农村生态宜居环境</a:t>
            </a:r>
            <a:r>
              <a:rPr lang="zh-CN" altLang="en-US" sz="1100" dirty="0" smtClean="0">
                <a:latin typeface="微软雅黑" panose="020B0503020204020204" pitchFamily="34" charset="-122"/>
                <a:ea typeface="微软雅黑" panose="020B0503020204020204" pitchFamily="34" charset="-122"/>
              </a:rPr>
              <a:t>建设；</a:t>
            </a:r>
            <a:endParaRPr lang="en-US" altLang="zh-CN" sz="1100" dirty="0" smtClean="0">
              <a:latin typeface="微软雅黑" panose="020B0503020204020204" pitchFamily="34" charset="-122"/>
              <a:ea typeface="微软雅黑" panose="020B0503020204020204" pitchFamily="34" charset="-122"/>
            </a:endParaRPr>
          </a:p>
          <a:p>
            <a:pPr lvl="0">
              <a:lnSpc>
                <a:spcPct val="120000"/>
              </a:lnSpc>
            </a:pPr>
            <a:r>
              <a:rPr lang="zh-CN" altLang="en-US" sz="1100" dirty="0" smtClean="0">
                <a:latin typeface="微软雅黑" panose="020B0503020204020204" pitchFamily="34" charset="-122"/>
                <a:ea typeface="微软雅黑" panose="020B0503020204020204" pitchFamily="34" charset="-122"/>
              </a:rPr>
              <a:t>建立</a:t>
            </a:r>
            <a:r>
              <a:rPr lang="zh-CN" altLang="en-US" sz="1100" dirty="0">
                <a:latin typeface="微软雅黑" panose="020B0503020204020204" pitchFamily="34" charset="-122"/>
                <a:ea typeface="微软雅黑" panose="020B0503020204020204" pitchFamily="34" charset="-122"/>
              </a:rPr>
              <a:t>环境保护目标责任制和考核</a:t>
            </a:r>
            <a:r>
              <a:rPr lang="zh-CN" altLang="en-US" sz="1100" dirty="0" smtClean="0">
                <a:latin typeface="微软雅黑" panose="020B0503020204020204" pitchFamily="34" charset="-122"/>
                <a:ea typeface="微软雅黑" panose="020B0503020204020204" pitchFamily="34" charset="-122"/>
              </a:rPr>
              <a:t>机制。</a:t>
            </a:r>
            <a:endParaRPr lang="en-US" altLang="zh-CN" sz="1100" dirty="0">
              <a:latin typeface="微软雅黑" panose="020B0503020204020204" pitchFamily="34" charset="-122"/>
              <a:ea typeface="微软雅黑" panose="020B0503020204020204" pitchFamily="34" charset="-122"/>
            </a:endParaRPr>
          </a:p>
        </p:txBody>
      </p:sp>
      <p:sp>
        <p:nvSpPr>
          <p:cNvPr id="8" name="对角圆角矩形 7"/>
          <p:cNvSpPr/>
          <p:nvPr/>
        </p:nvSpPr>
        <p:spPr>
          <a:xfrm>
            <a:off x="1084633" y="3921867"/>
            <a:ext cx="2479255" cy="648073"/>
          </a:xfrm>
          <a:prstGeom prst="round2DiagRect">
            <a:avLst/>
          </a:prstGeom>
          <a:solidFill>
            <a:srgbClr val="FF0000"/>
          </a:solidFill>
          <a:ln>
            <a:solidFill>
              <a:schemeClr val="bg1"/>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0" rIns="10160" bIns="10160" numCol="1" spcCol="1270" anchor="ctr" anchorCtr="0">
            <a:noAutofit/>
          </a:bodyPr>
          <a:lstStyle/>
          <a:p>
            <a:pPr lvl="0" algn="ctr">
              <a:lnSpc>
                <a:spcPct val="150000"/>
              </a:lnSpc>
            </a:pPr>
            <a:r>
              <a:rPr lang="zh-CN" altLang="en-US" sz="1200" dirty="0">
                <a:latin typeface="微软雅黑" panose="020B0503020204020204" pitchFamily="34" charset="-122"/>
                <a:ea typeface="微软雅黑" panose="020B0503020204020204" pitchFamily="34" charset="-122"/>
              </a:rPr>
              <a:t>坚持保护、建设、利用相统一</a:t>
            </a:r>
            <a:r>
              <a:rPr lang="zh-CN" altLang="en-US" sz="1200" dirty="0" smtClean="0">
                <a:latin typeface="微软雅黑" panose="020B0503020204020204" pitchFamily="34" charset="-122"/>
                <a:ea typeface="微软雅黑" panose="020B0503020204020204" pitchFamily="34" charset="-122"/>
              </a:rPr>
              <a:t>，</a:t>
            </a:r>
            <a:endParaRPr lang="en-US" altLang="zh-CN" sz="1200" dirty="0" smtClean="0">
              <a:latin typeface="微软雅黑" panose="020B0503020204020204" pitchFamily="34" charset="-122"/>
              <a:ea typeface="微软雅黑" panose="020B0503020204020204" pitchFamily="34" charset="-122"/>
            </a:endParaRPr>
          </a:p>
          <a:p>
            <a:pPr lvl="0" algn="ctr">
              <a:lnSpc>
                <a:spcPct val="150000"/>
              </a:lnSpc>
            </a:pPr>
            <a:r>
              <a:rPr lang="zh-CN" altLang="en-US" sz="1200" dirty="0" smtClean="0">
                <a:latin typeface="微软雅黑" panose="020B0503020204020204" pitchFamily="34" charset="-122"/>
                <a:ea typeface="微软雅黑" panose="020B0503020204020204" pitchFamily="34" charset="-122"/>
              </a:rPr>
              <a:t>全面</a:t>
            </a:r>
            <a:r>
              <a:rPr lang="zh-CN" altLang="en-US" sz="1200" dirty="0">
                <a:latin typeface="微软雅黑" panose="020B0503020204020204" pitchFamily="34" charset="-122"/>
                <a:ea typeface="微软雅黑" panose="020B0503020204020204" pitchFamily="34" charset="-122"/>
              </a:rPr>
              <a:t>建设美丽乡</a:t>
            </a:r>
            <a:endParaRPr lang="zh-CN" altLang="en-US" sz="1200" dirty="0"/>
          </a:p>
        </p:txBody>
      </p:sp>
      <p:sp>
        <p:nvSpPr>
          <p:cNvPr id="9" name="任意多边形 8"/>
          <p:cNvSpPr/>
          <p:nvPr/>
        </p:nvSpPr>
        <p:spPr>
          <a:xfrm>
            <a:off x="3653561" y="3951402"/>
            <a:ext cx="4589124" cy="618538"/>
          </a:xfrm>
          <a:custGeom>
            <a:avLst/>
            <a:gdLst>
              <a:gd name="connsiteX0" fmla="*/ 160362 w 962150"/>
              <a:gd name="connsiteY0" fmla="*/ 0 h 5555772"/>
              <a:gd name="connsiteX1" fmla="*/ 801788 w 962150"/>
              <a:gd name="connsiteY1" fmla="*/ 0 h 5555772"/>
              <a:gd name="connsiteX2" fmla="*/ 962150 w 962150"/>
              <a:gd name="connsiteY2" fmla="*/ 160362 h 5555772"/>
              <a:gd name="connsiteX3" fmla="*/ 962150 w 962150"/>
              <a:gd name="connsiteY3" fmla="*/ 5555772 h 5555772"/>
              <a:gd name="connsiteX4" fmla="*/ 962150 w 962150"/>
              <a:gd name="connsiteY4" fmla="*/ 5555772 h 5555772"/>
              <a:gd name="connsiteX5" fmla="*/ 0 w 962150"/>
              <a:gd name="connsiteY5" fmla="*/ 5555772 h 5555772"/>
              <a:gd name="connsiteX6" fmla="*/ 0 w 962150"/>
              <a:gd name="connsiteY6" fmla="*/ 5555772 h 5555772"/>
              <a:gd name="connsiteX7" fmla="*/ 0 w 962150"/>
              <a:gd name="connsiteY7" fmla="*/ 160362 h 5555772"/>
              <a:gd name="connsiteX8" fmla="*/ 160362 w 962150"/>
              <a:gd name="connsiteY8" fmla="*/ 0 h 5555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2150" h="5555772">
                <a:moveTo>
                  <a:pt x="962150" y="925985"/>
                </a:moveTo>
                <a:lnTo>
                  <a:pt x="962150" y="4629787"/>
                </a:lnTo>
                <a:cubicBezTo>
                  <a:pt x="962150" y="5141190"/>
                  <a:pt x="949716" y="5555769"/>
                  <a:pt x="934378" y="5555769"/>
                </a:cubicBezTo>
                <a:lnTo>
                  <a:pt x="0" y="5555769"/>
                </a:lnTo>
                <a:lnTo>
                  <a:pt x="0" y="5555769"/>
                </a:lnTo>
                <a:lnTo>
                  <a:pt x="0" y="3"/>
                </a:lnTo>
                <a:lnTo>
                  <a:pt x="0" y="3"/>
                </a:lnTo>
                <a:lnTo>
                  <a:pt x="934378" y="3"/>
                </a:lnTo>
                <a:cubicBezTo>
                  <a:pt x="949716" y="3"/>
                  <a:pt x="962150" y="414582"/>
                  <a:pt x="962150" y="925985"/>
                </a:cubicBezTo>
                <a:close/>
              </a:path>
            </a:pathLst>
          </a:custGeom>
          <a:solidFill>
            <a:schemeClr val="bg1"/>
          </a:solidFill>
          <a:ln>
            <a:solidFill>
              <a:srgbClr val="FF0000"/>
            </a:solidFill>
          </a:ln>
          <a:effectLst>
            <a:outerShdw blurRad="50800" dist="38100" dir="2700000" algn="tl" rotWithShape="0">
              <a:prstClr val="black">
                <a:alpha val="40000"/>
              </a:prstClr>
            </a:outerShdw>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5344" tIns="54588" rIns="54588" bIns="54588" numCol="1" spcCol="1270" anchor="ctr" anchorCtr="0">
            <a:noAutofit/>
          </a:bodyPr>
          <a:lstStyle/>
          <a:p>
            <a:pPr lvl="0">
              <a:lnSpc>
                <a:spcPct val="120000"/>
              </a:lnSpc>
            </a:pPr>
            <a:r>
              <a:rPr lang="zh-CN" altLang="en-US" sz="1100" dirty="0">
                <a:latin typeface="微软雅黑" panose="020B0503020204020204" pitchFamily="34" charset="-122"/>
                <a:ea typeface="微软雅黑" panose="020B0503020204020204" pitchFamily="34" charset="-122"/>
              </a:rPr>
              <a:t>生态建设与建设美丽</a:t>
            </a:r>
            <a:r>
              <a:rPr lang="zh-CN" altLang="en-US" sz="1100" dirty="0" smtClean="0">
                <a:latin typeface="微软雅黑" panose="020B0503020204020204" pitchFamily="34" charset="-122"/>
                <a:ea typeface="微软雅黑" panose="020B0503020204020204" pitchFamily="34" charset="-122"/>
              </a:rPr>
              <a:t>乡村；生态</a:t>
            </a:r>
            <a:r>
              <a:rPr lang="zh-CN" altLang="en-US" sz="1100" dirty="0">
                <a:latin typeface="微软雅黑" panose="020B0503020204020204" pitchFamily="34" charset="-122"/>
                <a:ea typeface="微软雅黑" panose="020B0503020204020204" pitchFamily="34" charset="-122"/>
              </a:rPr>
              <a:t>利用与美丽乡村</a:t>
            </a:r>
            <a:r>
              <a:rPr lang="zh-CN" altLang="en-US" sz="1100" dirty="0" smtClean="0">
                <a:latin typeface="微软雅黑" panose="020B0503020204020204" pitchFamily="34" charset="-122"/>
                <a:ea typeface="微软雅黑" panose="020B0503020204020204" pitchFamily="34" charset="-122"/>
              </a:rPr>
              <a:t>建设。</a:t>
            </a:r>
            <a:endParaRPr lang="zh-CN" altLang="en-US" sz="1100" dirty="0">
              <a:latin typeface="微软雅黑" panose="020B0503020204020204" pitchFamily="34" charset="-122"/>
              <a:ea typeface="微软雅黑" panose="020B0503020204020204" pitchFamily="34" charset="-122"/>
            </a:endParaRPr>
          </a:p>
        </p:txBody>
      </p:sp>
      <p:sp>
        <p:nvSpPr>
          <p:cNvPr id="10" name="文本框 10"/>
          <p:cNvSpPr txBox="1">
            <a:spLocks noChangeArrowheads="1"/>
          </p:cNvSpPr>
          <p:nvPr/>
        </p:nvSpPr>
        <p:spPr bwMode="auto">
          <a:xfrm>
            <a:off x="971600" y="208664"/>
            <a:ext cx="7344816" cy="3462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1800" b="1" dirty="0" smtClean="0">
                <a:latin typeface="+mn-ea"/>
                <a:ea typeface="+mn-ea"/>
              </a:rPr>
              <a:t>农村</a:t>
            </a:r>
            <a:r>
              <a:rPr lang="zh-CN" altLang="zh-CN" sz="1800" b="1" dirty="0">
                <a:latin typeface="+mn-ea"/>
                <a:ea typeface="+mn-ea"/>
              </a:rPr>
              <a:t>基层党建，践行的水平就在我们手</a:t>
            </a:r>
            <a:r>
              <a:rPr lang="zh-CN" altLang="zh-CN" sz="1800" b="1" dirty="0" smtClean="0">
                <a:latin typeface="+mn-ea"/>
                <a:ea typeface="+mn-ea"/>
              </a:rPr>
              <a:t>上</a:t>
            </a:r>
            <a:r>
              <a:rPr lang="en-US" altLang="zh-CN" sz="1200" kern="100" dirty="0" smtClean="0">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1200" kern="100" dirty="0" smtClean="0">
                <a:latin typeface="微软雅黑" panose="020B0503020204020204" pitchFamily="34" charset="-122"/>
                <a:ea typeface="微软雅黑" panose="020B0503020204020204" pitchFamily="34" charset="-122"/>
                <a:cs typeface="Times New Roman" panose="02020603050405020304" pitchFamily="18" charset="0"/>
              </a:rPr>
              <a:t>紧紧抓住振兴这个核心要义</a:t>
            </a:r>
            <a:endParaRPr lang="zh-CN" altLang="en-US" sz="1200" b="1" dirty="0">
              <a:latin typeface="微软雅黑" panose="020B0503020204020204" pitchFamily="34" charset="-122"/>
              <a:ea typeface="微软雅黑" panose="020B0503020204020204" pitchFamily="34" charset="-122"/>
              <a:cs typeface="+mn-ea"/>
              <a:sym typeface="+mn-lt"/>
            </a:endParaRPr>
          </a:p>
        </p:txBody>
      </p:sp>
      <p:sp>
        <p:nvSpPr>
          <p:cNvPr id="11" name="矩形 10"/>
          <p:cNvSpPr/>
          <p:nvPr/>
        </p:nvSpPr>
        <p:spPr>
          <a:xfrm>
            <a:off x="780650" y="740692"/>
            <a:ext cx="2978701" cy="461665"/>
          </a:xfrm>
          <a:prstGeom prst="rect">
            <a:avLst/>
          </a:prstGeom>
        </p:spPr>
        <p:txBody>
          <a:bodyPr wrap="square">
            <a:spAutoFit/>
          </a:bodyPr>
          <a:lstStyle/>
          <a:p>
            <a:pPr>
              <a:lnSpc>
                <a:spcPct val="150000"/>
              </a:lnSpc>
            </a:pPr>
            <a:r>
              <a:rPr lang="en-US" altLang="zh-CN" sz="1600" b="1"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4</a:t>
            </a:r>
            <a:r>
              <a:rPr lang="zh-CN" altLang="zh-CN" sz="1600" b="1"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600" b="1" kern="0" dirty="0" smtClean="0">
                <a:solidFill>
                  <a:srgbClr val="000000"/>
                </a:solidFill>
                <a:latin typeface="微软雅黑" panose="020B0503020204020204" pitchFamily="34" charset="-122"/>
                <a:ea typeface="微软雅黑" panose="020B0503020204020204" pitchFamily="34" charset="-122"/>
                <a:cs typeface="Arial" panose="020B0604020202020204" pitchFamily="34" charset="0"/>
              </a:rPr>
              <a:t>要把生态建设作为基础工程</a:t>
            </a:r>
            <a:endParaRPr lang="zh-CN" altLang="zh-CN" sz="1600" b="1" kern="100" dirty="0">
              <a:effectLst/>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 xmlns:p14="http://schemas.microsoft.com/office/powerpoint/2010/main" val="2644323677"/>
      </p:ext>
    </p:extLst>
  </p:cSld>
  <p:clrMapOvr>
    <a:masterClrMapping/>
  </p:clrMapOvr>
  <mc:AlternateContent xmlns:mc="http://schemas.openxmlformats.org/markup-compatibility/2006">
    <mc:Choice xmlns=""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4"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down)">
                                      <p:cBhvr>
                                        <p:cTn id="16" dur="500"/>
                                        <p:tgtEl>
                                          <p:spTgt spid="2"/>
                                        </p:tgtEl>
                                      </p:cBhvr>
                                    </p:animEffect>
                                  </p:childTnLst>
                                </p:cTn>
                              </p:par>
                            </p:childTnLst>
                          </p:cTn>
                        </p:par>
                        <p:par>
                          <p:cTn id="17" fill="hold">
                            <p:stCondLst>
                              <p:cond delay="1500"/>
                            </p:stCondLst>
                            <p:childTnLst>
                              <p:par>
                                <p:cTn id="18" presetID="22" presetClass="entr" presetSubtype="4"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500"/>
                                        <p:tgtEl>
                                          <p:spTgt spid="3"/>
                                        </p:tgtEl>
                                      </p:cBhvr>
                                    </p:animEffect>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down)">
                                      <p:cBhvr>
                                        <p:cTn id="24" dur="500"/>
                                        <p:tgtEl>
                                          <p:spTgt spid="4"/>
                                        </p:tgtEl>
                                      </p:cBhvr>
                                    </p:animEffect>
                                  </p:childTnLst>
                                </p:cTn>
                              </p:par>
                            </p:childTnLst>
                          </p:cTn>
                        </p:par>
                        <p:par>
                          <p:cTn id="25" fill="hold">
                            <p:stCondLst>
                              <p:cond delay="2500"/>
                            </p:stCondLst>
                            <p:childTnLst>
                              <p:par>
                                <p:cTn id="26" presetID="22" presetClass="entr" presetSubtype="4"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500"/>
                                        <p:tgtEl>
                                          <p:spTgt spid="5"/>
                                        </p:tgtEl>
                                      </p:cBhvr>
                                    </p:animEffect>
                                  </p:childTnLst>
                                </p:cTn>
                              </p:par>
                            </p:childTnLst>
                          </p:cTn>
                        </p:par>
                        <p:par>
                          <p:cTn id="29" fill="hold">
                            <p:stCondLst>
                              <p:cond delay="3000"/>
                            </p:stCondLst>
                            <p:childTnLst>
                              <p:par>
                                <p:cTn id="30" presetID="22" presetClass="entr" presetSubtype="4"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down)">
                                      <p:cBhvr>
                                        <p:cTn id="32" dur="500"/>
                                        <p:tgtEl>
                                          <p:spTgt spid="6"/>
                                        </p:tgtEl>
                                      </p:cBhvr>
                                    </p:animEffect>
                                  </p:childTnLst>
                                </p:cTn>
                              </p:par>
                            </p:childTnLst>
                          </p:cTn>
                        </p:par>
                        <p:par>
                          <p:cTn id="33" fill="hold">
                            <p:stCondLst>
                              <p:cond delay="3500"/>
                            </p:stCondLst>
                            <p:childTnLst>
                              <p:par>
                                <p:cTn id="34" presetID="2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down)">
                                      <p:cBhvr>
                                        <p:cTn id="36" dur="500"/>
                                        <p:tgtEl>
                                          <p:spTgt spid="7"/>
                                        </p:tgtEl>
                                      </p:cBhvr>
                                    </p:animEffect>
                                  </p:childTnLst>
                                </p:cTn>
                              </p:par>
                            </p:childTnLst>
                          </p:cTn>
                        </p:par>
                        <p:par>
                          <p:cTn id="37" fill="hold">
                            <p:stCondLst>
                              <p:cond delay="4000"/>
                            </p:stCondLst>
                            <p:childTnLst>
                              <p:par>
                                <p:cTn id="38" presetID="22" presetClass="entr" presetSubtype="4"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down)">
                                      <p:cBhvr>
                                        <p:cTn id="40" dur="500"/>
                                        <p:tgtEl>
                                          <p:spTgt spid="8"/>
                                        </p:tgtEl>
                                      </p:cBhvr>
                                    </p:animEffect>
                                  </p:childTnLst>
                                </p:cTn>
                              </p:par>
                            </p:childTnLst>
                          </p:cTn>
                        </p:par>
                        <p:par>
                          <p:cTn id="41" fill="hold">
                            <p:stCondLst>
                              <p:cond delay="4500"/>
                            </p:stCondLst>
                            <p:childTnLst>
                              <p:par>
                                <p:cTn id="42" presetID="22" presetClass="entr" presetSubtype="4"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7"/>
          <p:cNvSpPr>
            <a:spLocks noChangeArrowheads="1"/>
          </p:cNvSpPr>
          <p:nvPr/>
        </p:nvSpPr>
        <p:spPr bwMode="auto">
          <a:xfrm>
            <a:off x="2339752" y="2921249"/>
            <a:ext cx="4386263" cy="992981"/>
          </a:xfrm>
          <a:prstGeom prst="rect">
            <a:avLst/>
          </a:prstGeom>
          <a:noFill/>
          <a:ln>
            <a:noFill/>
          </a:ln>
          <a:extLst/>
        </p:spPr>
        <p:txBody>
          <a:bodyPr lIns="68576" tIns="34289" rIns="68576" bIns="34289">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685749" fontAlgn="auto">
              <a:spcBef>
                <a:spcPct val="0"/>
              </a:spcBef>
              <a:spcAft>
                <a:spcPts val="0"/>
              </a:spcAft>
              <a:buNone/>
              <a:defRPr/>
            </a:pPr>
            <a:r>
              <a:rPr lang="zh-CN" altLang="en-US" sz="6000" b="1" dirty="0" smtClean="0">
                <a:solidFill>
                  <a:srgbClr val="FF0000"/>
                </a:solidFill>
                <a:latin typeface="Arial" panose="020B0604020202020204" pitchFamily="34" charset="0"/>
                <a:ea typeface="微软雅黑" panose="020B0503020204020204" pitchFamily="34" charset="-122"/>
                <a:cs typeface="Arial" panose="020B0604020202020204" pitchFamily="34" charset="0"/>
              </a:rPr>
              <a:t>谢谢大家</a:t>
            </a:r>
            <a:endParaRPr lang="zh-CN" altLang="en-US" sz="6000" b="1" dirty="0">
              <a:solidFill>
                <a:srgbClr val="FF0000"/>
              </a:solidFill>
              <a:latin typeface="Arial" panose="020B0604020202020204" pitchFamily="34" charset="0"/>
              <a:ea typeface="微软雅黑" panose="020B0503020204020204" pitchFamily="34" charset="-122"/>
              <a:cs typeface="Arial" panose="020B0604020202020204" pitchFamily="34" charset="0"/>
            </a:endParaRPr>
          </a:p>
        </p:txBody>
      </p:sp>
      <p:pic>
        <p:nvPicPr>
          <p:cNvPr id="6" name="图片 5"/>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210153" y="525847"/>
            <a:ext cx="2513975" cy="2385505"/>
          </a:xfrm>
          <a:prstGeom prst="rect">
            <a:avLst/>
          </a:prstGeom>
        </p:spPr>
      </p:pic>
    </p:spTree>
    <p:extLst>
      <p:ext uri="{BB962C8B-B14F-4D97-AF65-F5344CB8AC3E}">
        <p14:creationId xmlns="" xmlns:p14="http://schemas.microsoft.com/office/powerpoint/2010/main" val="986245953"/>
      </p:ext>
    </p:extLst>
  </p:cSld>
  <p:clrMapOvr>
    <a:masterClrMapping/>
  </p:clrMapOvr>
  <mc:AlternateContent xmlns:mc="http://schemas.openxmlformats.org/markup-compatibility/2006">
    <mc:Choice xmlns=""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6*min(max(#ppt_w*#ppt_h,.3),1)-7.4)/-.7*#ppt_w"/>
                                          </p:val>
                                        </p:tav>
                                        <p:tav tm="100000">
                                          <p:val>
                                            <p:strVal val="#ppt_w"/>
                                          </p:val>
                                        </p:tav>
                                      </p:tavLst>
                                    </p:anim>
                                    <p:anim calcmode="lin" valueType="num">
                                      <p:cBhvr>
                                        <p:cTn id="8" dur="500" fill="hold"/>
                                        <p:tgtEl>
                                          <p:spTgt spid="6"/>
                                        </p:tgtEl>
                                        <p:attrNameLst>
                                          <p:attrName>ppt_h</p:attrName>
                                        </p:attrNameLst>
                                      </p:cBhvr>
                                      <p:tavLst>
                                        <p:tav tm="0">
                                          <p:val>
                                            <p:strVal val="(6*min(max(#ppt_w*#ppt_h,.3),1)-7.4)/-.7*#ppt_h"/>
                                          </p:val>
                                        </p:tav>
                                        <p:tav tm="100000">
                                          <p:val>
                                            <p:strVal val="#ppt_h"/>
                                          </p:val>
                                        </p:tav>
                                      </p:tavLst>
                                    </p:anim>
                                    <p:anim calcmode="lin" valueType="num">
                                      <p:cBhvr>
                                        <p:cTn id="9" dur="500" fill="hold"/>
                                        <p:tgtEl>
                                          <p:spTgt spid="6"/>
                                        </p:tgtEl>
                                        <p:attrNameLst>
                                          <p:attrName>ppt_x</p:attrName>
                                        </p:attrNameLst>
                                      </p:cBhvr>
                                      <p:tavLst>
                                        <p:tav tm="0">
                                          <p:val>
                                            <p:fltVal val="0.5"/>
                                          </p:val>
                                        </p:tav>
                                        <p:tav tm="100000">
                                          <p:val>
                                            <p:strVal val="#ppt_x"/>
                                          </p:val>
                                        </p:tav>
                                      </p:tavLst>
                                    </p:anim>
                                    <p:anim calcmode="lin" valueType="num">
                                      <p:cBhvr>
                                        <p:cTn id="10" dur="500" fill="hold"/>
                                        <p:tgtEl>
                                          <p:spTgt spid="6"/>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500"/>
                            </p:stCondLst>
                            <p:childTnLst>
                              <p:par>
                                <p:cTn id="12" presetID="12" presetClass="entr" presetSubtype="1" fill="hold" grpId="0" nodeType="afterEffect">
                                  <p:stCondLst>
                                    <p:cond delay="0"/>
                                  </p:stCondLst>
                                  <p:childTnLst>
                                    <p:set>
                                      <p:cBhvr>
                                        <p:cTn id="13" dur="1" fill="hold">
                                          <p:stCondLst>
                                            <p:cond delay="0"/>
                                          </p:stCondLst>
                                        </p:cTn>
                                        <p:tgtEl>
                                          <p:spTgt spid="37"/>
                                        </p:tgtEl>
                                        <p:attrNameLst>
                                          <p:attrName>style.visibility</p:attrName>
                                        </p:attrNameLst>
                                      </p:cBhvr>
                                      <p:to>
                                        <p:strVal val="visible"/>
                                      </p:to>
                                    </p:set>
                                    <p:anim calcmode="lin" valueType="num">
                                      <p:cBhvr additive="base">
                                        <p:cTn id="14" dur="750"/>
                                        <p:tgtEl>
                                          <p:spTgt spid="37"/>
                                        </p:tgtEl>
                                        <p:attrNameLst>
                                          <p:attrName>ppt_y</p:attrName>
                                        </p:attrNameLst>
                                      </p:cBhvr>
                                      <p:tavLst>
                                        <p:tav tm="0">
                                          <p:val>
                                            <p:strVal val="#ppt_y-#ppt_h*1.125000"/>
                                          </p:val>
                                        </p:tav>
                                        <p:tav tm="100000">
                                          <p:val>
                                            <p:strVal val="#ppt_y"/>
                                          </p:val>
                                        </p:tav>
                                      </p:tavLst>
                                    </p:anim>
                                    <p:animEffect transition="in" filter="wipe(down)">
                                      <p:cBhvr>
                                        <p:cTn id="15"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6ce7ccbcda6cf12636bdb4ab607c4c83d474"/>
  <p:tag name="ISPRING_PRESENTATION_TITLE" val="1561.pptx"/>
</p:tagLst>
</file>

<file path=ppt/theme/theme1.xml><?xml version="1.0" encoding="utf-8"?>
<a:theme xmlns:a="http://schemas.openxmlformats.org/drawingml/2006/main" name="Office 主题​​">
  <a:themeElements>
    <a:clrScheme name="自定义 4">
      <a:dk1>
        <a:sysClr val="windowText" lastClr="000000"/>
      </a:dk1>
      <a:lt1>
        <a:sysClr val="window" lastClr="FFFFFF"/>
      </a:lt1>
      <a:dk2>
        <a:srgbClr val="1F497D"/>
      </a:dk2>
      <a:lt2>
        <a:srgbClr val="EEECE1"/>
      </a:lt2>
      <a:accent1>
        <a:srgbClr val="0070C0"/>
      </a:accent1>
      <a:accent2>
        <a:srgbClr val="00B0F0"/>
      </a:accent2>
      <a:accent3>
        <a:srgbClr val="0070C0"/>
      </a:accent3>
      <a:accent4>
        <a:srgbClr val="00B0F0"/>
      </a:accent4>
      <a:accent5>
        <a:srgbClr val="4BACC6"/>
      </a:accent5>
      <a:accent6>
        <a:srgbClr val="F79646"/>
      </a:accent6>
      <a:hlink>
        <a:srgbClr val="0000FF"/>
      </a:hlink>
      <a:folHlink>
        <a:srgbClr val="800080"/>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3681</Words>
  <Application>Microsoft Office PowerPoint</Application>
  <PresentationFormat>全屏显示(16:9)</PresentationFormat>
  <Paragraphs>230</Paragraphs>
  <Slides>26</Slides>
  <Notes>22</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1561.pptx</dc:title>
  <dc:creator/>
  <cp:lastModifiedBy/>
  <cp:revision>1</cp:revision>
  <dcterms:created xsi:type="dcterms:W3CDTF">2017-01-15T16:15:05Z</dcterms:created>
  <dcterms:modified xsi:type="dcterms:W3CDTF">2018-09-28T02:45:47Z</dcterms:modified>
</cp:coreProperties>
</file>